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62" r:id="rId1"/>
    <p:sldMasterId id="2147483763" r:id="rId2"/>
    <p:sldMasterId id="2147483764" r:id="rId3"/>
  </p:sldMasterIdLst>
  <p:notesMasterIdLst>
    <p:notesMasterId r:id="rId45"/>
  </p:notesMasterIdLst>
  <p:sldIdLst>
    <p:sldId id="256" r:id="rId4"/>
    <p:sldId id="297"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95"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x="9144000" cy="5143500" type="screen16x9"/>
  <p:notesSz cx="6858000" cy="9144000"/>
  <p:embeddedFontLst>
    <p:embeddedFont>
      <p:font typeface="Amatic SC" pitchFamily="2" charset="-79"/>
      <p:regular r:id="rId46"/>
      <p:bold r:id="rId47"/>
    </p:embeddedFont>
    <p:embeddedFont>
      <p:font typeface="Calibri" panose="020F0502020204030204" pitchFamily="34" charset="0"/>
      <p:regular r:id="rId48"/>
      <p:bold r:id="rId49"/>
      <p:italic r:id="rId50"/>
      <p:boldItalic r:id="rId51"/>
    </p:embeddedFont>
    <p:embeddedFont>
      <p:font typeface="Inconsolata" pitchFamily="49" charset="77"/>
      <p:regular r:id="rId52"/>
      <p:bold r:id="rId53"/>
    </p:embeddedFont>
    <p:embeddedFont>
      <p:font typeface="Roboto" panose="02000000000000000000" pitchFamily="2" charset="0"/>
      <p:regular r:id="rId54"/>
      <p:bold r:id="rId55"/>
      <p:italic r:id="rId56"/>
      <p:boldItalic r:id="rId57"/>
    </p:embeddedFont>
    <p:embeddedFont>
      <p:font typeface="Roboto Light" panose="02000000000000000000" pitchFamily="2" charset="0"/>
      <p:regular r:id="rId58"/>
      <p:bold r:id="rId59"/>
      <p:italic r:id="rId60"/>
      <p:boldItalic r:id="rId61"/>
    </p:embeddedFont>
    <p:embeddedFont>
      <p:font typeface="Roboto Medium" panose="02000000000000000000" pitchFamily="2" charset="0"/>
      <p:regular r:id="rId62"/>
      <p:bold r:id="rId63"/>
      <p:italic r:id="rId64"/>
      <p:boldItalic r:id="rId65"/>
    </p:embeddedFont>
    <p:embeddedFont>
      <p:font typeface="Roboto Thin" panose="02000000000000000000" pitchFamily="2"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770">
          <p15:clr>
            <a:srgbClr val="A4A3A4"/>
          </p15:clr>
        </p15:guide>
        <p15:guide id="2" pos="3651">
          <p15:clr>
            <a:srgbClr val="A4A3A4"/>
          </p15:clr>
        </p15:guide>
        <p15:guide id="3" orient="horz" pos="149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B4123F2-503B-4E7F-9CD5-D30B0A1BBFD7}">
  <a:tblStyle styleId="{9B4123F2-503B-4E7F-9CD5-D30B0A1BBFD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7"/>
    <p:restoredTop sz="72329" autoAdjust="0"/>
  </p:normalViewPr>
  <p:slideViewPr>
    <p:cSldViewPr snapToGrid="0">
      <p:cViewPr varScale="1">
        <p:scale>
          <a:sx n="92" d="100"/>
          <a:sy n="92" d="100"/>
        </p:scale>
        <p:origin x="1648" y="168"/>
      </p:cViewPr>
      <p:guideLst>
        <p:guide orient="horz" pos="1770"/>
        <p:guide pos="3651"/>
        <p:guide orient="horz" pos="149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font" Target="fonts/font2.fntdata"/><Relationship Id="rId63" Type="http://schemas.openxmlformats.org/officeDocument/2006/relationships/font" Target="fonts/font18.fntdata"/><Relationship Id="rId68" Type="http://schemas.openxmlformats.org/officeDocument/2006/relationships/font" Target="fonts/font23.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font" Target="fonts/font21.fntdata"/><Relationship Id="rId5" Type="http://schemas.openxmlformats.org/officeDocument/2006/relationships/slide" Target="slides/slide2.xml"/><Relationship Id="rId61" Type="http://schemas.openxmlformats.org/officeDocument/2006/relationships/font" Target="fonts/font16.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font" Target="fonts/font24.fntdata"/><Relationship Id="rId8" Type="http://schemas.openxmlformats.org/officeDocument/2006/relationships/slide" Target="slides/slide5.xml"/><Relationship Id="rId51" Type="http://schemas.openxmlformats.org/officeDocument/2006/relationships/font" Target="fonts/font6.fntdata"/><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font" Target="fonts/font22.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9.fntdata"/><Relationship Id="rId62" Type="http://schemas.openxmlformats.org/officeDocument/2006/relationships/font" Target="fonts/font17.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73"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4.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0"/>
        <p:cNvGrpSpPr/>
        <p:nvPr/>
      </p:nvGrpSpPr>
      <p:grpSpPr>
        <a:xfrm>
          <a:off x="0" y="0"/>
          <a:ext cx="0" cy="0"/>
          <a:chOff x="0" y="0"/>
          <a:chExt cx="0" cy="0"/>
        </a:xfrm>
      </p:grpSpPr>
      <p:sp>
        <p:nvSpPr>
          <p:cNvPr id="2021" name="Google Shape;2021;g3fd1e2d0d3_2_18: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2022" name="Google Shape;2022;g3fd1e2d0d3_2_1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2"/>
        <p:cNvGrpSpPr/>
        <p:nvPr/>
      </p:nvGrpSpPr>
      <p:grpSpPr>
        <a:xfrm>
          <a:off x="0" y="0"/>
          <a:ext cx="0" cy="0"/>
          <a:chOff x="0" y="0"/>
          <a:chExt cx="0" cy="0"/>
        </a:xfrm>
      </p:grpSpPr>
      <p:sp>
        <p:nvSpPr>
          <p:cNvPr id="2083" name="Google Shape;2083;g4c978b1247_0_1940: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4" name="Google Shape;2084;g4c978b1247_0_194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085" name="Google Shape;2085;g4c978b1247_0_194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10</a:t>
            </a:fld>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9"/>
        <p:cNvGrpSpPr/>
        <p:nvPr/>
      </p:nvGrpSpPr>
      <p:grpSpPr>
        <a:xfrm>
          <a:off x="0" y="0"/>
          <a:ext cx="0" cy="0"/>
          <a:chOff x="0" y="0"/>
          <a:chExt cx="0" cy="0"/>
        </a:xfrm>
      </p:grpSpPr>
      <p:sp>
        <p:nvSpPr>
          <p:cNvPr id="2090" name="Google Shape;2090;g4c978b1247_0_2933: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1" name="Google Shape;2091;g4c978b1247_0_293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lvl="0" indent="0" algn="l" rtl="0">
              <a:spcBef>
                <a:spcPts val="0"/>
              </a:spcBef>
              <a:spcAft>
                <a:spcPts val="0"/>
              </a:spcAft>
              <a:buClr>
                <a:schemeClr val="dk1"/>
              </a:buClr>
              <a:buFont typeface="Arial"/>
              <a:buNone/>
            </a:pPr>
            <a:r>
              <a:rPr lang="en">
                <a:solidFill>
                  <a:schemeClr val="dk1"/>
                </a:solidFill>
                <a:latin typeface="Calibri"/>
                <a:ea typeface="Calibri"/>
                <a:cs typeface="Calibri"/>
                <a:sym typeface="Calibri"/>
              </a:rPr>
              <a:t>Seriously. Don’t lose sight of this image. At first it may feel intimidating, knowing how little you know. But relish the opportunity and take the privileges it comes with.</a:t>
            </a:r>
            <a:endParaRPr sz="1300">
              <a:solidFill>
                <a:schemeClr val="dk1"/>
              </a:solidFill>
            </a:endParaRPr>
          </a:p>
          <a:p>
            <a:pPr marL="0" lvl="0" indent="0" algn="l" rtl="0">
              <a:spcBef>
                <a:spcPts val="0"/>
              </a:spcBef>
              <a:spcAft>
                <a:spcPts val="0"/>
              </a:spcAft>
              <a:buClr>
                <a:schemeClr val="dk1"/>
              </a:buClr>
              <a:buFont typeface="Arial"/>
              <a:buNone/>
            </a:pPr>
            <a:endParaRPr>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
                <a:solidFill>
                  <a:schemeClr val="dk1"/>
                </a:solidFill>
                <a:latin typeface="Calibri"/>
                <a:ea typeface="Calibri"/>
                <a:cs typeface="Calibri"/>
                <a:sym typeface="Calibri"/>
              </a:rPr>
              <a:t>You have permission to struggle. To fail. To not “get” everything immediately. </a:t>
            </a:r>
            <a:endParaRPr>
              <a:solidFill>
                <a:schemeClr val="dk1"/>
              </a:solidFill>
              <a:latin typeface="Calibri"/>
              <a:ea typeface="Calibri"/>
              <a:cs typeface="Calibri"/>
              <a:sym typeface="Calibri"/>
            </a:endParaRPr>
          </a:p>
          <a:p>
            <a:pPr marL="0" marR="0" lvl="0" indent="0" algn="l" rtl="0">
              <a:spcBef>
                <a:spcPts val="0"/>
              </a:spcBef>
              <a:spcAft>
                <a:spcPts val="0"/>
              </a:spcAft>
              <a:buNone/>
            </a:pPr>
            <a:endParaRPr>
              <a:solidFill>
                <a:schemeClr val="dk1"/>
              </a:solidFill>
              <a:latin typeface="Calibri"/>
              <a:ea typeface="Calibri"/>
              <a:cs typeface="Calibri"/>
              <a:sym typeface="Calibri"/>
            </a:endParaRPr>
          </a:p>
        </p:txBody>
      </p:sp>
      <p:sp>
        <p:nvSpPr>
          <p:cNvPr id="2092" name="Google Shape;2092;g4c978b1247_0_293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6"/>
        <p:cNvGrpSpPr/>
        <p:nvPr/>
      </p:nvGrpSpPr>
      <p:grpSpPr>
        <a:xfrm>
          <a:off x="0" y="0"/>
          <a:ext cx="0" cy="0"/>
          <a:chOff x="0" y="0"/>
          <a:chExt cx="0" cy="0"/>
        </a:xfrm>
      </p:grpSpPr>
      <p:sp>
        <p:nvSpPr>
          <p:cNvPr id="2097" name="Google Shape;2097;g3fd1e2d0d3_2_78: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8" name="Google Shape;2098;g3fd1e2d0d3_2_7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099" name="Google Shape;2099;g3fd1e2d0d3_2_7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3"/>
        <p:cNvGrpSpPr/>
        <p:nvPr/>
      </p:nvGrpSpPr>
      <p:grpSpPr>
        <a:xfrm>
          <a:off x="0" y="0"/>
          <a:ext cx="0" cy="0"/>
          <a:chOff x="0" y="0"/>
          <a:chExt cx="0" cy="0"/>
        </a:xfrm>
      </p:grpSpPr>
      <p:sp>
        <p:nvSpPr>
          <p:cNvPr id="2104" name="Google Shape;2104;g3fd1e2d0d3_2_8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5" name="Google Shape;2105;g3fd1e2d0d3_2_8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a:solidFill>
                  <a:schemeClr val="dk1"/>
                </a:solidFill>
                <a:latin typeface="Calibri"/>
                <a:ea typeface="Calibri"/>
                <a:cs typeface="Calibri"/>
                <a:sym typeface="Calibri"/>
              </a:rPr>
              <a:t>Image source: shutterstock_1051979417</a:t>
            </a:r>
            <a:endParaRPr sz="1100" b="0" i="0" u="none" strike="noStrike" cap="none">
              <a:solidFill>
                <a:schemeClr val="dk1"/>
              </a:solidFill>
              <a:latin typeface="Calibri"/>
              <a:ea typeface="Calibri"/>
              <a:cs typeface="Calibri"/>
              <a:sym typeface="Calibri"/>
            </a:endParaRPr>
          </a:p>
        </p:txBody>
      </p:sp>
      <p:sp>
        <p:nvSpPr>
          <p:cNvPr id="2106" name="Google Shape;2106;g3fd1e2d0d3_2_8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13</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3"/>
        <p:cNvGrpSpPr/>
        <p:nvPr/>
      </p:nvGrpSpPr>
      <p:grpSpPr>
        <a:xfrm>
          <a:off x="0" y="0"/>
          <a:ext cx="0" cy="0"/>
          <a:chOff x="0" y="0"/>
          <a:chExt cx="0" cy="0"/>
        </a:xfrm>
      </p:grpSpPr>
      <p:sp>
        <p:nvSpPr>
          <p:cNvPr id="2114" name="Google Shape;2114;g4c978b1247_0_39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5" name="Google Shape;2115;g4c978b1247_0_39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Server is just another computer that happens to </a:t>
            </a:r>
            <a:r>
              <a:rPr lang="en-US" i="1" dirty="0"/>
              <a:t>serve </a:t>
            </a:r>
            <a:r>
              <a:rPr lang="en-US" i="0" dirty="0"/>
              <a:t> other computers (clients)</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8"/>
        <p:cNvGrpSpPr/>
        <p:nvPr/>
      </p:nvGrpSpPr>
      <p:grpSpPr>
        <a:xfrm>
          <a:off x="0" y="0"/>
          <a:ext cx="0" cy="0"/>
          <a:chOff x="0" y="0"/>
          <a:chExt cx="0" cy="0"/>
        </a:xfrm>
      </p:grpSpPr>
      <p:sp>
        <p:nvSpPr>
          <p:cNvPr id="2139" name="Google Shape;2139;g4c978b1247_0_490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0" name="Google Shape;2140;g4c978b1247_0_490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a:solidFill>
                  <a:schemeClr val="dk1"/>
                </a:solidFill>
                <a:latin typeface="Calibri"/>
                <a:ea typeface="Calibri"/>
                <a:cs typeface="Calibri"/>
                <a:sym typeface="Calibri"/>
              </a:rPr>
              <a:t>Image source: shutterstock_1051979417</a:t>
            </a:r>
            <a:endParaRPr sz="1100" b="0" i="0" u="none" strike="noStrike" cap="none">
              <a:solidFill>
                <a:schemeClr val="dk1"/>
              </a:solidFill>
              <a:latin typeface="Calibri"/>
              <a:ea typeface="Calibri"/>
              <a:cs typeface="Calibri"/>
              <a:sym typeface="Calibri"/>
            </a:endParaRPr>
          </a:p>
        </p:txBody>
      </p:sp>
      <p:sp>
        <p:nvSpPr>
          <p:cNvPr id="2141" name="Google Shape;2141;g4c978b1247_0_490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8"/>
        <p:cNvGrpSpPr/>
        <p:nvPr/>
      </p:nvGrpSpPr>
      <p:grpSpPr>
        <a:xfrm>
          <a:off x="0" y="0"/>
          <a:ext cx="0" cy="0"/>
          <a:chOff x="0" y="0"/>
          <a:chExt cx="0" cy="0"/>
        </a:xfrm>
      </p:grpSpPr>
      <p:sp>
        <p:nvSpPr>
          <p:cNvPr id="2149" name="Google Shape;2149;g3fd1e2d0d3_2_10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0" name="Google Shape;2150;g3fd1e2d0d3_2_10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151" name="Google Shape;2151;g3fd1e2d0d3_2_10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1"/>
        <p:cNvGrpSpPr/>
        <p:nvPr/>
      </p:nvGrpSpPr>
      <p:grpSpPr>
        <a:xfrm>
          <a:off x="0" y="0"/>
          <a:ext cx="0" cy="0"/>
          <a:chOff x="0" y="0"/>
          <a:chExt cx="0" cy="0"/>
        </a:xfrm>
      </p:grpSpPr>
      <p:sp>
        <p:nvSpPr>
          <p:cNvPr id="2162" name="Google Shape;2162;g4c978b1247_0_493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3" name="Google Shape;2163;g4c978b1247_0_493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a:solidFill>
                  <a:schemeClr val="dk1"/>
                </a:solidFill>
                <a:latin typeface="Calibri"/>
                <a:ea typeface="Calibri"/>
                <a:cs typeface="Calibri"/>
                <a:sym typeface="Calibri"/>
              </a:rPr>
              <a:t>Image source: shutterstock_1051979417</a:t>
            </a:r>
            <a:endParaRPr sz="1100" b="0" i="0" u="none" strike="noStrike" cap="none">
              <a:solidFill>
                <a:schemeClr val="dk1"/>
              </a:solidFill>
              <a:latin typeface="Calibri"/>
              <a:ea typeface="Calibri"/>
              <a:cs typeface="Calibri"/>
              <a:sym typeface="Calibri"/>
            </a:endParaRPr>
          </a:p>
        </p:txBody>
      </p:sp>
      <p:sp>
        <p:nvSpPr>
          <p:cNvPr id="2164" name="Google Shape;2164;g4c978b1247_0_493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17</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1"/>
        <p:cNvGrpSpPr/>
        <p:nvPr/>
      </p:nvGrpSpPr>
      <p:grpSpPr>
        <a:xfrm>
          <a:off x="0" y="0"/>
          <a:ext cx="0" cy="0"/>
          <a:chOff x="0" y="0"/>
          <a:chExt cx="0" cy="0"/>
        </a:xfrm>
      </p:grpSpPr>
      <p:sp>
        <p:nvSpPr>
          <p:cNvPr id="2172" name="Google Shape;2172;g4c978b1247_0_49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3" name="Google Shape;2173;g4c978b1247_0_4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5"/>
        <p:cNvGrpSpPr/>
        <p:nvPr/>
      </p:nvGrpSpPr>
      <p:grpSpPr>
        <a:xfrm>
          <a:off x="0" y="0"/>
          <a:ext cx="0" cy="0"/>
          <a:chOff x="0" y="0"/>
          <a:chExt cx="0" cy="0"/>
        </a:xfrm>
      </p:grpSpPr>
      <p:sp>
        <p:nvSpPr>
          <p:cNvPr id="2196" name="Google Shape;2196;g4c978b1247_0_497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7" name="Google Shape;2197;g4c978b1247_0_497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2198" name="Google Shape;2198;g4c978b1247_0_497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19</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5"/>
        <p:cNvGrpSpPr/>
        <p:nvPr/>
      </p:nvGrpSpPr>
      <p:grpSpPr>
        <a:xfrm>
          <a:off x="0" y="0"/>
          <a:ext cx="0" cy="0"/>
          <a:chOff x="0" y="0"/>
          <a:chExt cx="0" cy="0"/>
        </a:xfrm>
      </p:grpSpPr>
      <p:sp>
        <p:nvSpPr>
          <p:cNvPr id="2196" name="Google Shape;2196;g4c978b1247_0_497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7" name="Google Shape;2197;g4c978b1247_0_497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2198" name="Google Shape;2198;g4c978b1247_0_497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037850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5"/>
        <p:cNvGrpSpPr/>
        <p:nvPr/>
      </p:nvGrpSpPr>
      <p:grpSpPr>
        <a:xfrm>
          <a:off x="0" y="0"/>
          <a:ext cx="0" cy="0"/>
          <a:chOff x="0" y="0"/>
          <a:chExt cx="0" cy="0"/>
        </a:xfrm>
      </p:grpSpPr>
      <p:sp>
        <p:nvSpPr>
          <p:cNvPr id="2206" name="Google Shape;2206;g4c978b1247_0_4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7" name="Google Shape;2207;g4c978b1247_0_4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TCP communication</a:t>
            </a:r>
          </a:p>
          <a:p>
            <a:pPr marL="0" lvl="0" indent="0" algn="l" rtl="0">
              <a:spcBef>
                <a:spcPts val="0"/>
              </a:spcBef>
              <a:spcAft>
                <a:spcPts val="0"/>
              </a:spcAft>
              <a:buNone/>
            </a:pPr>
            <a:r>
              <a:rPr lang="en-US" dirty="0"/>
              <a:t>HTTPS uses TLS to encrypt data using certificate with public and private key cryptography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HTTP</a:t>
            </a:r>
          </a:p>
          <a:p>
            <a:pPr marL="0" lvl="0" indent="0" algn="l" rtl="0">
              <a:spcBef>
                <a:spcPts val="0"/>
              </a:spcBef>
              <a:spcAft>
                <a:spcPts val="0"/>
              </a:spcAft>
              <a:buNone/>
            </a:pPr>
            <a:r>
              <a:rPr lang="en-US" dirty="0"/>
              <a:t>TLS &gt; unique to HTTPS</a:t>
            </a:r>
          </a:p>
          <a:p>
            <a:pPr marL="0" lvl="0" indent="0" algn="l" rtl="0">
              <a:spcBef>
                <a:spcPts val="0"/>
              </a:spcBef>
              <a:spcAft>
                <a:spcPts val="0"/>
              </a:spcAft>
              <a:buNone/>
            </a:pPr>
            <a:r>
              <a:rPr lang="en-US" dirty="0"/>
              <a:t>TCP</a:t>
            </a:r>
            <a:br>
              <a:rPr lang="en-US" dirty="0"/>
            </a:br>
            <a:r>
              <a:rPr lang="en-US" dirty="0"/>
              <a:t>IP</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9"/>
        <p:cNvGrpSpPr/>
        <p:nvPr/>
      </p:nvGrpSpPr>
      <p:grpSpPr>
        <a:xfrm>
          <a:off x="0" y="0"/>
          <a:ext cx="0" cy="0"/>
          <a:chOff x="0" y="0"/>
          <a:chExt cx="0" cy="0"/>
        </a:xfrm>
      </p:grpSpPr>
      <p:sp>
        <p:nvSpPr>
          <p:cNvPr id="2230" name="Google Shape;2230;g4c978b1247_0_50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1" name="Google Shape;2231;g4c978b1247_0_50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2"/>
        <p:cNvGrpSpPr/>
        <p:nvPr/>
      </p:nvGrpSpPr>
      <p:grpSpPr>
        <a:xfrm>
          <a:off x="0" y="0"/>
          <a:ext cx="0" cy="0"/>
          <a:chOff x="0" y="0"/>
          <a:chExt cx="0" cy="0"/>
        </a:xfrm>
      </p:grpSpPr>
      <p:sp>
        <p:nvSpPr>
          <p:cNvPr id="2253" name="Google Shape;2253;g4c978b1247_0_59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4" name="Google Shape;2254;g4c978b1247_0_59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5"/>
        <p:cNvGrpSpPr/>
        <p:nvPr/>
      </p:nvGrpSpPr>
      <p:grpSpPr>
        <a:xfrm>
          <a:off x="0" y="0"/>
          <a:ext cx="0" cy="0"/>
          <a:chOff x="0" y="0"/>
          <a:chExt cx="0" cy="0"/>
        </a:xfrm>
      </p:grpSpPr>
      <p:sp>
        <p:nvSpPr>
          <p:cNvPr id="2276" name="Google Shape;2276;g3fd1e2d0d3_2_164: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7" name="Google Shape;2277;g3fd1e2d0d3_2_16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278" name="Google Shape;2278;g3fd1e2d0d3_2_16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23</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2"/>
        <p:cNvGrpSpPr/>
        <p:nvPr/>
      </p:nvGrpSpPr>
      <p:grpSpPr>
        <a:xfrm>
          <a:off x="0" y="0"/>
          <a:ext cx="0" cy="0"/>
          <a:chOff x="0" y="0"/>
          <a:chExt cx="0" cy="0"/>
        </a:xfrm>
      </p:grpSpPr>
      <p:sp>
        <p:nvSpPr>
          <p:cNvPr id="2283" name="Google Shape;2283;g3fd1e2d0d3_2_16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t>shutterstock_300344546.</a:t>
            </a:r>
            <a:endParaRPr/>
          </a:p>
        </p:txBody>
      </p:sp>
      <p:sp>
        <p:nvSpPr>
          <p:cNvPr id="2284" name="Google Shape;2284;g3fd1e2d0d3_2_16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1"/>
        <p:cNvGrpSpPr/>
        <p:nvPr/>
      </p:nvGrpSpPr>
      <p:grpSpPr>
        <a:xfrm>
          <a:off x="0" y="0"/>
          <a:ext cx="0" cy="0"/>
          <a:chOff x="0" y="0"/>
          <a:chExt cx="0" cy="0"/>
        </a:xfrm>
      </p:grpSpPr>
      <p:sp>
        <p:nvSpPr>
          <p:cNvPr id="2292" name="Google Shape;2292;g4c978b1247_0_60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3" name="Google Shape;2293;g4c978b1247_0_6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1"/>
        <p:cNvGrpSpPr/>
        <p:nvPr/>
      </p:nvGrpSpPr>
      <p:grpSpPr>
        <a:xfrm>
          <a:off x="0" y="0"/>
          <a:ext cx="0" cy="0"/>
          <a:chOff x="0" y="0"/>
          <a:chExt cx="0" cy="0"/>
        </a:xfrm>
      </p:grpSpPr>
      <p:sp>
        <p:nvSpPr>
          <p:cNvPr id="2342" name="Google Shape;2342;g4c978b1247_0_6453: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3" name="Google Shape;2343;g4c978b1247_0_645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a:solidFill>
                  <a:schemeClr val="dk1"/>
                </a:solidFill>
                <a:latin typeface="Calibri"/>
                <a:ea typeface="Calibri"/>
                <a:cs typeface="Calibri"/>
                <a:sym typeface="Calibri"/>
              </a:rPr>
              <a:t>shutterstock_622449173</a:t>
            </a:r>
            <a:endParaRPr sz="1100" b="0" i="0" u="none" strike="noStrike" cap="none">
              <a:solidFill>
                <a:schemeClr val="dk1"/>
              </a:solidFill>
              <a:latin typeface="Calibri"/>
              <a:ea typeface="Calibri"/>
              <a:cs typeface="Calibri"/>
              <a:sym typeface="Calibri"/>
            </a:endParaRPr>
          </a:p>
        </p:txBody>
      </p:sp>
      <p:sp>
        <p:nvSpPr>
          <p:cNvPr id="2344" name="Google Shape;2344;g4c978b1247_0_645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26</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1"/>
        <p:cNvGrpSpPr/>
        <p:nvPr/>
      </p:nvGrpSpPr>
      <p:grpSpPr>
        <a:xfrm>
          <a:off x="0" y="0"/>
          <a:ext cx="0" cy="0"/>
          <a:chOff x="0" y="0"/>
          <a:chExt cx="0" cy="0"/>
        </a:xfrm>
      </p:grpSpPr>
      <p:sp>
        <p:nvSpPr>
          <p:cNvPr id="2352" name="Google Shape;2352;g3fd1e2d0d3_2_20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3" name="Google Shape;2353;g3fd1e2d0d3_2_20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354" name="Google Shape;2354;g3fd1e2d0d3_2_20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27</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5"/>
        <p:cNvGrpSpPr/>
        <p:nvPr/>
      </p:nvGrpSpPr>
      <p:grpSpPr>
        <a:xfrm>
          <a:off x="0" y="0"/>
          <a:ext cx="0" cy="0"/>
          <a:chOff x="0" y="0"/>
          <a:chExt cx="0" cy="0"/>
        </a:xfrm>
      </p:grpSpPr>
      <p:sp>
        <p:nvSpPr>
          <p:cNvPr id="2366" name="Google Shape;2366;g4c978b1247_0_6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7" name="Google Shape;2367;g4c978b1247_0_6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When we build websites we have been using one computer to serve as both ends. The server happens to be the same as the client. The special name for a server on the same machine is localhost</a:t>
            </a:r>
          </a:p>
          <a:p>
            <a:endParaRPr lang="en-US" dirty="0"/>
          </a:p>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86907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7"/>
        <p:cNvGrpSpPr/>
        <p:nvPr/>
      </p:nvGrpSpPr>
      <p:grpSpPr>
        <a:xfrm>
          <a:off x="0" y="0"/>
          <a:ext cx="0" cy="0"/>
          <a:chOff x="0" y="0"/>
          <a:chExt cx="0" cy="0"/>
        </a:xfrm>
      </p:grpSpPr>
      <p:sp>
        <p:nvSpPr>
          <p:cNvPr id="2028" name="Google Shape;2028;g3fd1e2d0d3_2_2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9" name="Google Shape;2029;g3fd1e2d0d3_2_2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030" name="Google Shape;2030;g3fd1e2d0d3_2_2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7"/>
        <p:cNvGrpSpPr/>
        <p:nvPr/>
      </p:nvGrpSpPr>
      <p:grpSpPr>
        <a:xfrm>
          <a:off x="0" y="0"/>
          <a:ext cx="0" cy="0"/>
          <a:chOff x="0" y="0"/>
          <a:chExt cx="0" cy="0"/>
        </a:xfrm>
      </p:grpSpPr>
      <p:sp>
        <p:nvSpPr>
          <p:cNvPr id="2388" name="Google Shape;2388;g3fd1e2d0d3_2_22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89" name="Google Shape;2389;g3fd1e2d0d3_2_22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390" name="Google Shape;2390;g3fd1e2d0d3_2_22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30</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4"/>
        <p:cNvGrpSpPr/>
        <p:nvPr/>
      </p:nvGrpSpPr>
      <p:grpSpPr>
        <a:xfrm>
          <a:off x="0" y="0"/>
          <a:ext cx="0" cy="0"/>
          <a:chOff x="0" y="0"/>
          <a:chExt cx="0" cy="0"/>
        </a:xfrm>
      </p:grpSpPr>
      <p:sp>
        <p:nvSpPr>
          <p:cNvPr id="2395" name="Google Shape;2395;g4c978b1247_0_6156: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2396" name="Google Shape;2396;g4c978b1247_0_615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4"/>
        <p:cNvGrpSpPr/>
        <p:nvPr/>
      </p:nvGrpSpPr>
      <p:grpSpPr>
        <a:xfrm>
          <a:off x="0" y="0"/>
          <a:ext cx="0" cy="0"/>
          <a:chOff x="0" y="0"/>
          <a:chExt cx="0" cy="0"/>
        </a:xfrm>
      </p:grpSpPr>
      <p:sp>
        <p:nvSpPr>
          <p:cNvPr id="2425" name="Google Shape;2425;g4c978b1247_0_6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6" name="Google Shape;2426;g4c978b1247_0_6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5"/>
        <p:cNvGrpSpPr/>
        <p:nvPr/>
      </p:nvGrpSpPr>
      <p:grpSpPr>
        <a:xfrm>
          <a:off x="0" y="0"/>
          <a:ext cx="0" cy="0"/>
          <a:chOff x="0" y="0"/>
          <a:chExt cx="0" cy="0"/>
        </a:xfrm>
      </p:grpSpPr>
      <p:sp>
        <p:nvSpPr>
          <p:cNvPr id="2436" name="Google Shape;2436;g4c978b1247_0_63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7" name="Google Shape;2437;g4c978b1247_0_6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3"/>
        <p:cNvGrpSpPr/>
        <p:nvPr/>
      </p:nvGrpSpPr>
      <p:grpSpPr>
        <a:xfrm>
          <a:off x="0" y="0"/>
          <a:ext cx="0" cy="0"/>
          <a:chOff x="0" y="0"/>
          <a:chExt cx="0" cy="0"/>
        </a:xfrm>
      </p:grpSpPr>
      <p:sp>
        <p:nvSpPr>
          <p:cNvPr id="2444" name="Google Shape;2444;g4c978b1247_0_62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5" name="Google Shape;2445;g4c978b1247_0_6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1"/>
        <p:cNvGrpSpPr/>
        <p:nvPr/>
      </p:nvGrpSpPr>
      <p:grpSpPr>
        <a:xfrm>
          <a:off x="0" y="0"/>
          <a:ext cx="0" cy="0"/>
          <a:chOff x="0" y="0"/>
          <a:chExt cx="0" cy="0"/>
        </a:xfrm>
      </p:grpSpPr>
      <p:sp>
        <p:nvSpPr>
          <p:cNvPr id="2452" name="Google Shape;2452;g4c978b1247_0_62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3" name="Google Shape;2453;g4c978b1247_0_6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9"/>
        <p:cNvGrpSpPr/>
        <p:nvPr/>
      </p:nvGrpSpPr>
      <p:grpSpPr>
        <a:xfrm>
          <a:off x="0" y="0"/>
          <a:ext cx="0" cy="0"/>
          <a:chOff x="0" y="0"/>
          <a:chExt cx="0" cy="0"/>
        </a:xfrm>
      </p:grpSpPr>
      <p:sp>
        <p:nvSpPr>
          <p:cNvPr id="2460" name="Google Shape;2460;g4c978b1247_0_62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1" name="Google Shape;2461;g4c978b1247_0_6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7"/>
        <p:cNvGrpSpPr/>
        <p:nvPr/>
      </p:nvGrpSpPr>
      <p:grpSpPr>
        <a:xfrm>
          <a:off x="0" y="0"/>
          <a:ext cx="0" cy="0"/>
          <a:chOff x="0" y="0"/>
          <a:chExt cx="0" cy="0"/>
        </a:xfrm>
      </p:grpSpPr>
      <p:sp>
        <p:nvSpPr>
          <p:cNvPr id="2468" name="Google Shape;2468;g4c978b1247_0_6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9" name="Google Shape;2469;g4c978b1247_0_6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5"/>
        <p:cNvGrpSpPr/>
        <p:nvPr/>
      </p:nvGrpSpPr>
      <p:grpSpPr>
        <a:xfrm>
          <a:off x="0" y="0"/>
          <a:ext cx="0" cy="0"/>
          <a:chOff x="0" y="0"/>
          <a:chExt cx="0" cy="0"/>
        </a:xfrm>
      </p:grpSpPr>
      <p:sp>
        <p:nvSpPr>
          <p:cNvPr id="2476" name="Google Shape;2476;g4c978b1247_0_62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7" name="Google Shape;2477;g4c978b1247_0_6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3"/>
        <p:cNvGrpSpPr/>
        <p:nvPr/>
      </p:nvGrpSpPr>
      <p:grpSpPr>
        <a:xfrm>
          <a:off x="0" y="0"/>
          <a:ext cx="0" cy="0"/>
          <a:chOff x="0" y="0"/>
          <a:chExt cx="0" cy="0"/>
        </a:xfrm>
      </p:grpSpPr>
      <p:sp>
        <p:nvSpPr>
          <p:cNvPr id="2484" name="Google Shape;2484;g4c978b1247_0_6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5" name="Google Shape;2485;g4c978b1247_0_6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4"/>
        <p:cNvGrpSpPr/>
        <p:nvPr/>
      </p:nvGrpSpPr>
      <p:grpSpPr>
        <a:xfrm>
          <a:off x="0" y="0"/>
          <a:ext cx="0" cy="0"/>
          <a:chOff x="0" y="0"/>
          <a:chExt cx="0" cy="0"/>
        </a:xfrm>
      </p:grpSpPr>
      <p:sp>
        <p:nvSpPr>
          <p:cNvPr id="2035" name="Google Shape;2035;g3fd1e2d0d3_2_28: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2036" name="Google Shape;2036;g3fd1e2d0d3_2_28: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6"/>
        <p:cNvGrpSpPr/>
        <p:nvPr/>
      </p:nvGrpSpPr>
      <p:grpSpPr>
        <a:xfrm>
          <a:off x="0" y="0"/>
          <a:ext cx="0" cy="0"/>
          <a:chOff x="0" y="0"/>
          <a:chExt cx="0" cy="0"/>
        </a:xfrm>
      </p:grpSpPr>
      <p:sp>
        <p:nvSpPr>
          <p:cNvPr id="2497" name="Google Shape;2497;g3fd1e2d0d3_2_35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8" name="Google Shape;2498;g3fd1e2d0d3_2_35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499" name="Google Shape;2499;g3fd1e2d0d3_2_35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40</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3"/>
        <p:cNvGrpSpPr/>
        <p:nvPr/>
      </p:nvGrpSpPr>
      <p:grpSpPr>
        <a:xfrm>
          <a:off x="0" y="0"/>
          <a:ext cx="0" cy="0"/>
          <a:chOff x="0" y="0"/>
          <a:chExt cx="0" cy="0"/>
        </a:xfrm>
      </p:grpSpPr>
      <p:sp>
        <p:nvSpPr>
          <p:cNvPr id="2504" name="Google Shape;2504;g3fd1e2d0d3_2_361: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5" name="Google Shape;2505;g3fd1e2d0d3_2_36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506" name="Google Shape;2506;g3fd1e2d0d3_2_36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41</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2"/>
        <p:cNvGrpSpPr/>
        <p:nvPr/>
      </p:nvGrpSpPr>
      <p:grpSpPr>
        <a:xfrm>
          <a:off x="0" y="0"/>
          <a:ext cx="0" cy="0"/>
          <a:chOff x="0" y="0"/>
          <a:chExt cx="0" cy="0"/>
        </a:xfrm>
      </p:grpSpPr>
      <p:sp>
        <p:nvSpPr>
          <p:cNvPr id="2043" name="Google Shape;2043;g3fd1e2d0d3_2_3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t>This image is public domain: https://en.wikipedia.org/wiki/Rosie_the_Riveter</a:t>
            </a:r>
            <a:endParaRPr/>
          </a:p>
        </p:txBody>
      </p:sp>
      <p:sp>
        <p:nvSpPr>
          <p:cNvPr id="2044" name="Google Shape;2044;g3fd1e2d0d3_2_35: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0"/>
        <p:cNvGrpSpPr/>
        <p:nvPr/>
      </p:nvGrpSpPr>
      <p:grpSpPr>
        <a:xfrm>
          <a:off x="0" y="0"/>
          <a:ext cx="0" cy="0"/>
          <a:chOff x="0" y="0"/>
          <a:chExt cx="0" cy="0"/>
        </a:xfrm>
      </p:grpSpPr>
      <p:sp>
        <p:nvSpPr>
          <p:cNvPr id="2051" name="Google Shape;2051;g3fd1e2d0d3_2_43: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2052" name="Google Shape;2052;g3fd1e2d0d3_2_4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1"/>
        <p:cNvGrpSpPr/>
        <p:nvPr/>
      </p:nvGrpSpPr>
      <p:grpSpPr>
        <a:xfrm>
          <a:off x="0" y="0"/>
          <a:ext cx="0" cy="0"/>
          <a:chOff x="0" y="0"/>
          <a:chExt cx="0" cy="0"/>
        </a:xfrm>
      </p:grpSpPr>
      <p:sp>
        <p:nvSpPr>
          <p:cNvPr id="2062" name="Google Shape;2062;g3fd1e2d0d3_2_48: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2063" name="Google Shape;2063;g3fd1e2d0d3_2_48: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7"/>
        <p:cNvGrpSpPr/>
        <p:nvPr/>
      </p:nvGrpSpPr>
      <p:grpSpPr>
        <a:xfrm>
          <a:off x="0" y="0"/>
          <a:ext cx="0" cy="0"/>
          <a:chOff x="0" y="0"/>
          <a:chExt cx="0" cy="0"/>
        </a:xfrm>
      </p:grpSpPr>
      <p:sp>
        <p:nvSpPr>
          <p:cNvPr id="2068" name="Google Shape;2068;g3fd1e2d0d3_2_54: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t>Image source: shutterstock_1037716798</a:t>
            </a:r>
            <a:endParaRPr/>
          </a:p>
        </p:txBody>
      </p:sp>
      <p:sp>
        <p:nvSpPr>
          <p:cNvPr id="2069" name="Google Shape;2069;g3fd1e2d0d3_2_5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5"/>
        <p:cNvGrpSpPr/>
        <p:nvPr/>
      </p:nvGrpSpPr>
      <p:grpSpPr>
        <a:xfrm>
          <a:off x="0" y="0"/>
          <a:ext cx="0" cy="0"/>
          <a:chOff x="0" y="0"/>
          <a:chExt cx="0" cy="0"/>
        </a:xfrm>
      </p:grpSpPr>
      <p:sp>
        <p:nvSpPr>
          <p:cNvPr id="2076" name="Google Shape;2076;g4c978b1247_0_1934: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77" name="Google Shape;2077;g4c978b1247_0_193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078" name="Google Shape;2078;g4c978b1247_0_193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9</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1806"/>
        <p:cNvGrpSpPr/>
        <p:nvPr/>
      </p:nvGrpSpPr>
      <p:grpSpPr>
        <a:xfrm>
          <a:off x="0" y="0"/>
          <a:ext cx="0" cy="0"/>
          <a:chOff x="0" y="0"/>
          <a:chExt cx="0" cy="0"/>
        </a:xfrm>
      </p:grpSpPr>
      <p:sp>
        <p:nvSpPr>
          <p:cNvPr id="1807" name="Google Shape;1807;p10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0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9" name="Google Shape;1809;p10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10" name="Google Shape;1810;p10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811" name="Google Shape;1811;p10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12" name="Google Shape;1812;p10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3" name="Google Shape;1813;p10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4" name="Google Shape;1814;p10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0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6" name="Google Shape;1816;p10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0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8" name="Google Shape;1818;p10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0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0" name="Google Shape;1820;p10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0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2" name="Google Shape;1822;p10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0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4" name="Google Shape;1824;p10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0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26" name="Google Shape;1826;p104"/>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1827" name="Google Shape;1827;p104"/>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1828" name="Google Shape;1828;p104"/>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1829" name="Google Shape;1829;p104"/>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1830" name="Google Shape;1830;p104"/>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1831" name="Google Shape;1831;p104"/>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1832" name="Google Shape;1832;p104"/>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1833"/>
        <p:cNvGrpSpPr/>
        <p:nvPr/>
      </p:nvGrpSpPr>
      <p:grpSpPr>
        <a:xfrm>
          <a:off x="0" y="0"/>
          <a:ext cx="0" cy="0"/>
          <a:chOff x="0" y="0"/>
          <a:chExt cx="0" cy="0"/>
        </a:xfrm>
      </p:grpSpPr>
      <p:sp>
        <p:nvSpPr>
          <p:cNvPr id="1834" name="Google Shape;1834;p10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10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6" name="Google Shape;1836;p10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37" name="Google Shape;1837;p10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838" name="Google Shape;1838;p10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39" name="Google Shape;1839;p10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0" name="Google Shape;1840;p10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1" name="Google Shape;1841;p10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10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3" name="Google Shape;1843;p10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0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5" name="Google Shape;1845;p10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0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7" name="Google Shape;1847;p10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0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9" name="Google Shape;1849;p10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0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1" name="Google Shape;1851;p10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0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53" name="Google Shape;1853;p105"/>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1854" name="Google Shape;1854;p105"/>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1855" name="Google Shape;1855;p105"/>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1856" name="Google Shape;1856;p105"/>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1857" name="Google Shape;1857;p105"/>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1858" name="Google Shape;1858;p105"/>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1859" name="Google Shape;1859;p105"/>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1860"/>
        <p:cNvGrpSpPr/>
        <p:nvPr/>
      </p:nvGrpSpPr>
      <p:grpSpPr>
        <a:xfrm>
          <a:off x="0" y="0"/>
          <a:ext cx="0" cy="0"/>
          <a:chOff x="0" y="0"/>
          <a:chExt cx="0" cy="0"/>
        </a:xfrm>
      </p:grpSpPr>
      <p:sp>
        <p:nvSpPr>
          <p:cNvPr id="1861" name="Google Shape;1861;p10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2" name="Google Shape;1862;p10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63" name="Google Shape;1863;p10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864" name="Google Shape;1864;p10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65" name="Google Shape;1865;p10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6" name="Google Shape;1866;p10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0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8" name="Google Shape;1868;p10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10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0" name="Google Shape;1870;p10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0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2" name="Google Shape;1872;p10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0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4" name="Google Shape;1874;p10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10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6" name="Google Shape;1876;p10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0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8" name="Google Shape;1878;p10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10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0" name="Google Shape;1880;p10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10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82" name="Google Shape;1882;p10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883" name="Google Shape;1883;p106"/>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1884" name="Google Shape;1884;p10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885" name="Google Shape;1885;p106"/>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1886" name="Google Shape;1886;p10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887" name="Google Shape;1887;p106"/>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1888" name="Google Shape;1888;p10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889" name="Google Shape;1889;p106"/>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1890"/>
        <p:cNvGrpSpPr/>
        <p:nvPr/>
      </p:nvGrpSpPr>
      <p:grpSpPr>
        <a:xfrm>
          <a:off x="0" y="0"/>
          <a:ext cx="0" cy="0"/>
          <a:chOff x="0" y="0"/>
          <a:chExt cx="0" cy="0"/>
        </a:xfrm>
      </p:grpSpPr>
      <p:sp>
        <p:nvSpPr>
          <p:cNvPr id="1891" name="Google Shape;1891;p10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2" name="Google Shape;1892;p10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93" name="Google Shape;1893;p10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894" name="Google Shape;1894;p10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95" name="Google Shape;1895;p10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6" name="Google Shape;1896;p10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0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8" name="Google Shape;1898;p10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10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0" name="Google Shape;1900;p10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0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2" name="Google Shape;1902;p10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0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4" name="Google Shape;1904;p10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10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6" name="Google Shape;1906;p10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10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8" name="Google Shape;1908;p10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10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0" name="Google Shape;1910;p10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0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12" name="Google Shape;1912;p10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13" name="Google Shape;1913;p107"/>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1914" name="Google Shape;1914;p10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15" name="Google Shape;1915;p107"/>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1916" name="Google Shape;1916;p10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17" name="Google Shape;1917;p107"/>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1918" name="Google Shape;1918;p10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19" name="Google Shape;1919;p107"/>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1920"/>
        <p:cNvGrpSpPr/>
        <p:nvPr/>
      </p:nvGrpSpPr>
      <p:grpSpPr>
        <a:xfrm>
          <a:off x="0" y="0"/>
          <a:ext cx="0" cy="0"/>
          <a:chOff x="0" y="0"/>
          <a:chExt cx="0" cy="0"/>
        </a:xfrm>
      </p:grpSpPr>
      <p:sp>
        <p:nvSpPr>
          <p:cNvPr id="1921" name="Google Shape;1921;p10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2" name="Google Shape;1922;p10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23" name="Google Shape;1923;p10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924" name="Google Shape;1924;p10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25" name="Google Shape;1925;p10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6" name="Google Shape;1926;p10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10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8" name="Google Shape;1928;p10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0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0" name="Google Shape;1930;p10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0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2" name="Google Shape;1932;p10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0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4" name="Google Shape;1934;p10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10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6" name="Google Shape;1936;p10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10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8" name="Google Shape;1938;p10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10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0" name="Google Shape;1940;p10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10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42" name="Google Shape;1942;p108"/>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943" name="Google Shape;1943;p108"/>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944" name="Google Shape;1944;p108"/>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945" name="Google Shape;1945;p108"/>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946" name="Google Shape;1946;p108"/>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947" name="Google Shape;1947;p108"/>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948" name="Google Shape;1948;p108"/>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949" name="Google Shape;1949;p108"/>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950"/>
        <p:cNvGrpSpPr/>
        <p:nvPr/>
      </p:nvGrpSpPr>
      <p:grpSpPr>
        <a:xfrm>
          <a:off x="0" y="0"/>
          <a:ext cx="0" cy="0"/>
          <a:chOff x="0" y="0"/>
          <a:chExt cx="0" cy="0"/>
        </a:xfrm>
      </p:grpSpPr>
      <p:sp>
        <p:nvSpPr>
          <p:cNvPr id="1951" name="Google Shape;1951;p10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2" name="Google Shape;1952;p10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53" name="Google Shape;1953;p10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954" name="Google Shape;1954;p10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55" name="Google Shape;1955;p10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6" name="Google Shape;1956;p10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0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8" name="Google Shape;1958;p10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10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0" name="Google Shape;1960;p10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10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2" name="Google Shape;1962;p10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0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4" name="Google Shape;1964;p10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10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6" name="Google Shape;1966;p10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0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8" name="Google Shape;1968;p10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10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0" name="Google Shape;1970;p10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0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72" name="Google Shape;1972;p109"/>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973" name="Google Shape;1973;p109"/>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974" name="Google Shape;1974;p109"/>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1975" name="Google Shape;1975;p109"/>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1976" name="Google Shape;1976;p109"/>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1977" name="Google Shape;1977;p109"/>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1978" name="Google Shape;1978;p109"/>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1979" name="Google Shape;1979;p109"/>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1980"/>
        <p:cNvGrpSpPr/>
        <p:nvPr/>
      </p:nvGrpSpPr>
      <p:grpSpPr>
        <a:xfrm>
          <a:off x="0" y="0"/>
          <a:ext cx="0" cy="0"/>
          <a:chOff x="0" y="0"/>
          <a:chExt cx="0" cy="0"/>
        </a:xfrm>
      </p:grpSpPr>
      <p:pic>
        <p:nvPicPr>
          <p:cNvPr id="1981" name="Google Shape;1981;p11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982" name="Google Shape;1982;p110"/>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3" name="Google Shape;1983;p1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84" name="Google Shape;1984;p11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985" name="Google Shape;1985;p110"/>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986" name="Google Shape;1986;p110"/>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1987"/>
        <p:cNvGrpSpPr/>
        <p:nvPr/>
      </p:nvGrpSpPr>
      <p:grpSpPr>
        <a:xfrm>
          <a:off x="0" y="0"/>
          <a:ext cx="0" cy="0"/>
          <a:chOff x="0" y="0"/>
          <a:chExt cx="0" cy="0"/>
        </a:xfrm>
      </p:grpSpPr>
      <p:pic>
        <p:nvPicPr>
          <p:cNvPr id="1988" name="Google Shape;1988;p11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989" name="Google Shape;1989;p1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0" name="Google Shape;1990;p111"/>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991" name="Google Shape;1991;p11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51. Take a Break 1">
  <p:cSld name="CUSTOM_6">
    <p:spTree>
      <p:nvGrpSpPr>
        <p:cNvPr id="1" name="Shape 1992"/>
        <p:cNvGrpSpPr/>
        <p:nvPr/>
      </p:nvGrpSpPr>
      <p:grpSpPr>
        <a:xfrm>
          <a:off x="0" y="0"/>
          <a:ext cx="0" cy="0"/>
          <a:chOff x="0" y="0"/>
          <a:chExt cx="0" cy="0"/>
        </a:xfrm>
      </p:grpSpPr>
      <p:pic>
        <p:nvPicPr>
          <p:cNvPr id="1993" name="Google Shape;1993;p112"/>
          <p:cNvPicPr preferRelativeResize="0"/>
          <p:nvPr/>
        </p:nvPicPr>
        <p:blipFill>
          <a:blip r:embed="rId2">
            <a:alphaModFix/>
          </a:blip>
          <a:stretch>
            <a:fillRect/>
          </a:stretch>
        </p:blipFill>
        <p:spPr>
          <a:xfrm>
            <a:off x="0" y="0"/>
            <a:ext cx="9143971" cy="5143500"/>
          </a:xfrm>
          <a:prstGeom prst="rect">
            <a:avLst/>
          </a:prstGeom>
          <a:noFill/>
          <a:ln>
            <a:noFill/>
          </a:ln>
        </p:spPr>
      </p:pic>
      <p:sp>
        <p:nvSpPr>
          <p:cNvPr id="1994" name="Google Shape;1994;p112"/>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995" name="Google Shape;1995;p112"/>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1996"/>
        <p:cNvGrpSpPr/>
        <p:nvPr/>
      </p:nvGrpSpPr>
      <p:grpSpPr>
        <a:xfrm>
          <a:off x="0" y="0"/>
          <a:ext cx="0" cy="0"/>
          <a:chOff x="0" y="0"/>
          <a:chExt cx="0" cy="0"/>
        </a:xfrm>
      </p:grpSpPr>
      <p:pic>
        <p:nvPicPr>
          <p:cNvPr id="1997" name="Google Shape;1997;p113"/>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998" name="Google Shape;1998;p113"/>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999" name="Google Shape;1999;p113"/>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2000"/>
        <p:cNvGrpSpPr/>
        <p:nvPr/>
      </p:nvGrpSpPr>
      <p:grpSpPr>
        <a:xfrm>
          <a:off x="0" y="0"/>
          <a:ext cx="0" cy="0"/>
          <a:chOff x="0" y="0"/>
          <a:chExt cx="0" cy="0"/>
        </a:xfrm>
      </p:grpSpPr>
      <p:pic>
        <p:nvPicPr>
          <p:cNvPr id="2001" name="Google Shape;2001;p114"/>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2002" name="Google Shape;2002;p114"/>
          <p:cNvSpPr txBox="1">
            <a:spLocks noGrp="1"/>
          </p:cNvSpPr>
          <p:nvPr>
            <p:ph type="title"/>
          </p:nvPr>
        </p:nvSpPr>
        <p:spPr>
          <a:xfrm>
            <a:off x="3543300" y="2666900"/>
            <a:ext cx="55647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003" name="Google Shape;2003;p114"/>
          <p:cNvSpPr txBox="1"/>
          <p:nvPr/>
        </p:nvSpPr>
        <p:spPr>
          <a:xfrm>
            <a:off x="3543225" y="20883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2004" name="Google Shape;2004;p114"/>
          <p:cNvCxnSpPr/>
          <p:nvPr/>
        </p:nvCxnSpPr>
        <p:spPr>
          <a:xfrm>
            <a:off x="4694700" y="2666900"/>
            <a:ext cx="3261900" cy="0"/>
          </a:xfrm>
          <a:prstGeom prst="straightConnector1">
            <a:avLst/>
          </a:prstGeom>
          <a:noFill/>
          <a:ln w="9525" cap="flat" cmpd="sng">
            <a:solidFill>
              <a:srgbClr val="000000"/>
            </a:solidFill>
            <a:prstDash val="solid"/>
            <a:round/>
            <a:headEnd type="none" w="med" len="med"/>
            <a:tailEnd type="none" w="med" len="med"/>
          </a:ln>
        </p:spPr>
      </p:cxnSp>
      <p:sp>
        <p:nvSpPr>
          <p:cNvPr id="2005" name="Google Shape;2005;p114"/>
          <p:cNvSpPr/>
          <p:nvPr/>
        </p:nvSpPr>
        <p:spPr>
          <a:xfrm>
            <a:off x="5819775" y="8934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114"/>
          <p:cNvSpPr/>
          <p:nvPr/>
        </p:nvSpPr>
        <p:spPr>
          <a:xfrm rot="-5400000" flipH="1">
            <a:off x="6129973" y="1159537"/>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2232">
          <p15:clr>
            <a:srgbClr val="FA7B17"/>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2007"/>
        <p:cNvGrpSpPr/>
        <p:nvPr/>
      </p:nvGrpSpPr>
      <p:grpSpPr>
        <a:xfrm>
          <a:off x="0" y="0"/>
          <a:ext cx="0" cy="0"/>
          <a:chOff x="0" y="0"/>
          <a:chExt cx="0" cy="0"/>
        </a:xfrm>
      </p:grpSpPr>
      <p:pic>
        <p:nvPicPr>
          <p:cNvPr id="2008" name="Google Shape;2008;p115"/>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2009" name="Google Shape;2009;p115"/>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2010" name="Google Shape;2010;p115"/>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2011" name="Google Shape;2011;p115"/>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115"/>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115"/>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2014"/>
        <p:cNvGrpSpPr/>
        <p:nvPr/>
      </p:nvGrpSpPr>
      <p:grpSpPr>
        <a:xfrm>
          <a:off x="0" y="0"/>
          <a:ext cx="0" cy="0"/>
          <a:chOff x="0" y="0"/>
          <a:chExt cx="0" cy="0"/>
        </a:xfrm>
      </p:grpSpPr>
      <p:pic>
        <p:nvPicPr>
          <p:cNvPr id="2015" name="Google Shape;2015;p116"/>
          <p:cNvPicPr preferRelativeResize="0"/>
          <p:nvPr/>
        </p:nvPicPr>
        <p:blipFill>
          <a:blip r:embed="rId2">
            <a:alphaModFix/>
          </a:blip>
          <a:stretch>
            <a:fillRect/>
          </a:stretch>
        </p:blipFill>
        <p:spPr>
          <a:xfrm>
            <a:off x="0" y="0"/>
            <a:ext cx="9144010" cy="5143500"/>
          </a:xfrm>
          <a:prstGeom prst="rect">
            <a:avLst/>
          </a:prstGeom>
          <a:noFill/>
          <a:ln>
            <a:noFill/>
          </a:ln>
        </p:spPr>
      </p:pic>
      <p:sp>
        <p:nvSpPr>
          <p:cNvPr id="2016" name="Google Shape;2016;p116"/>
          <p:cNvSpPr txBox="1"/>
          <p:nvPr/>
        </p:nvSpPr>
        <p:spPr>
          <a:xfrm>
            <a:off x="0" y="215325"/>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2017"/>
        <p:cNvGrpSpPr/>
        <p:nvPr/>
      </p:nvGrpSpPr>
      <p:grpSpPr>
        <a:xfrm>
          <a:off x="0" y="0"/>
          <a:ext cx="0" cy="0"/>
          <a:chOff x="0" y="0"/>
          <a:chExt cx="0" cy="0"/>
        </a:xfrm>
      </p:grpSpPr>
      <p:pic>
        <p:nvPicPr>
          <p:cNvPr id="2018" name="Google Shape;2018;p117"/>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2019" name="Google Shape;2019;p117"/>
          <p:cNvSpPr txBox="1"/>
          <p:nvPr/>
        </p:nvSpPr>
        <p:spPr>
          <a:xfrm>
            <a:off x="358900" y="592950"/>
            <a:ext cx="4603200" cy="7443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53"/>
        <p:cNvGrpSpPr/>
        <p:nvPr/>
      </p:nvGrpSpPr>
      <p:grpSpPr>
        <a:xfrm>
          <a:off x="0" y="0"/>
          <a:ext cx="0" cy="0"/>
          <a:chOff x="0" y="0"/>
          <a:chExt cx="0" cy="0"/>
        </a:xfrm>
      </p:grpSpPr>
      <p:pic>
        <p:nvPicPr>
          <p:cNvPr id="54" name="Google Shape;54;p1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5" name="Google Shape;55;p1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58" name="Google Shape;58;p1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 name="Google Shape;59;p1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1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61" name="Google Shape;61;p15"/>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62" name="Google Shape;62;p15"/>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63"/>
        <p:cNvGrpSpPr/>
        <p:nvPr/>
      </p:nvGrpSpPr>
      <p:grpSpPr>
        <a:xfrm>
          <a:off x="0" y="0"/>
          <a:ext cx="0" cy="0"/>
          <a:chOff x="0" y="0"/>
          <a:chExt cx="0" cy="0"/>
        </a:xfrm>
      </p:grpSpPr>
      <p:pic>
        <p:nvPicPr>
          <p:cNvPr id="64" name="Google Shape;64;p1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65" name="Google Shape;65;p1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7" name="Google Shape;67;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68" name="Google Shape;68;p1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1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1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71" name="Google Shape;71;p16"/>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2" name="Google Shape;72;p16"/>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73"/>
        <p:cNvGrpSpPr/>
        <p:nvPr/>
      </p:nvGrpSpPr>
      <p:grpSpPr>
        <a:xfrm>
          <a:off x="0" y="0"/>
          <a:ext cx="0" cy="0"/>
          <a:chOff x="0" y="0"/>
          <a:chExt cx="0" cy="0"/>
        </a:xfrm>
      </p:grpSpPr>
      <p:pic>
        <p:nvPicPr>
          <p:cNvPr id="74" name="Google Shape;74;p1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75" name="Google Shape;75;p17"/>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7" name="Google Shape;77;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78" name="Google Shape;78;p1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 name="Google Shape;79;p1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 name="Google Shape;80;p1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81" name="Google Shape;81;p17"/>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2" name="Google Shape;82;p17"/>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83"/>
        <p:cNvGrpSpPr/>
        <p:nvPr/>
      </p:nvGrpSpPr>
      <p:grpSpPr>
        <a:xfrm>
          <a:off x="0" y="0"/>
          <a:ext cx="0" cy="0"/>
          <a:chOff x="0" y="0"/>
          <a:chExt cx="0" cy="0"/>
        </a:xfrm>
      </p:grpSpPr>
      <p:pic>
        <p:nvPicPr>
          <p:cNvPr id="84" name="Google Shape;84;p18"/>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85" name="Google Shape;85;p1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 name="Google Shape;86;p1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87" name="Google Shape;87;p18"/>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88" name="Google Shape;88;p18"/>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89" name="Google Shape;89;p18"/>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 name="Google Shape;90;p18"/>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 name="Google Shape;91;p18"/>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92" name="Google Shape;92;p18"/>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93"/>
        <p:cNvGrpSpPr/>
        <p:nvPr/>
      </p:nvGrpSpPr>
      <p:grpSpPr>
        <a:xfrm>
          <a:off x="0" y="0"/>
          <a:ext cx="0" cy="0"/>
          <a:chOff x="0" y="0"/>
          <a:chExt cx="0" cy="0"/>
        </a:xfrm>
      </p:grpSpPr>
      <p:pic>
        <p:nvPicPr>
          <p:cNvPr id="94" name="Google Shape;94;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5" name="Google Shape;95;p19"/>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6" name="Google Shape;96;p1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97" name="Google Shape;97;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 name="Google Shape;98;p1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99"/>
        <p:cNvGrpSpPr/>
        <p:nvPr/>
      </p:nvGrpSpPr>
      <p:grpSpPr>
        <a:xfrm>
          <a:off x="0" y="0"/>
          <a:ext cx="0" cy="0"/>
          <a:chOff x="0" y="0"/>
          <a:chExt cx="0" cy="0"/>
        </a:xfrm>
      </p:grpSpPr>
      <p:pic>
        <p:nvPicPr>
          <p:cNvPr id="100" name="Google Shape;100;p2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1" name="Google Shape;101;p20"/>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2" name="Google Shape;102;p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 name="Google Shape;103;p2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 name="Google Shape;106;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 name="Google Shape;107;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8" name="Google Shape;108;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9" name="Google Shape;109;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 name="Google Shape;110;p21"/>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11"/>
        <p:cNvGrpSpPr/>
        <p:nvPr/>
      </p:nvGrpSpPr>
      <p:grpSpPr>
        <a:xfrm>
          <a:off x="0" y="0"/>
          <a:ext cx="0" cy="0"/>
          <a:chOff x="0" y="0"/>
          <a:chExt cx="0" cy="0"/>
        </a:xfrm>
      </p:grpSpPr>
      <p:pic>
        <p:nvPicPr>
          <p:cNvPr id="112" name="Google Shape;112;p22"/>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13" name="Google Shape;113;p22"/>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 name="Google Shape;114;p22"/>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5" name="Google Shape;115;p22"/>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 name="Google Shape;116;p22"/>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7" name="Google Shape;117;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18" name="Google Shape;118;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9" name="Google Shape;119;p22"/>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20"/>
        <p:cNvGrpSpPr/>
        <p:nvPr/>
      </p:nvGrpSpPr>
      <p:grpSpPr>
        <a:xfrm>
          <a:off x="0" y="0"/>
          <a:ext cx="0" cy="0"/>
          <a:chOff x="0" y="0"/>
          <a:chExt cx="0" cy="0"/>
        </a:xfrm>
      </p:grpSpPr>
      <p:pic>
        <p:nvPicPr>
          <p:cNvPr id="121" name="Google Shape;121;p2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2" name="Google Shape;122;p23"/>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3" name="Google Shape;123;p23"/>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24" name="Google Shape;124;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25"/>
        <p:cNvGrpSpPr/>
        <p:nvPr/>
      </p:nvGrpSpPr>
      <p:grpSpPr>
        <a:xfrm>
          <a:off x="0" y="0"/>
          <a:ext cx="0" cy="0"/>
          <a:chOff x="0" y="0"/>
          <a:chExt cx="0" cy="0"/>
        </a:xfrm>
      </p:grpSpPr>
      <p:pic>
        <p:nvPicPr>
          <p:cNvPr id="126" name="Google Shape;126;p2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27" name="Google Shape;127;p2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4"/>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30" name="Google Shape;130;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24"/>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32" name="Google Shape;132;p24"/>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33"/>
        <p:cNvGrpSpPr/>
        <p:nvPr/>
      </p:nvGrpSpPr>
      <p:grpSpPr>
        <a:xfrm>
          <a:off x="0" y="0"/>
          <a:ext cx="0" cy="0"/>
          <a:chOff x="0" y="0"/>
          <a:chExt cx="0" cy="0"/>
        </a:xfrm>
      </p:grpSpPr>
      <p:pic>
        <p:nvPicPr>
          <p:cNvPr id="134" name="Google Shape;134;p25"/>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5" name="Google Shape;135;p2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 name="Google Shape;136;p2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7" name="Google Shape;137;p25"/>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 name="Google Shape;138;p25"/>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9" name="Google Shape;139;p25"/>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40" name="Google Shape;140;p25"/>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41" name="Google Shape;141;p2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25"/>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43"/>
        <p:cNvGrpSpPr/>
        <p:nvPr/>
      </p:nvGrpSpPr>
      <p:grpSpPr>
        <a:xfrm>
          <a:off x="0" y="0"/>
          <a:ext cx="0" cy="0"/>
          <a:chOff x="0" y="0"/>
          <a:chExt cx="0" cy="0"/>
        </a:xfrm>
      </p:grpSpPr>
      <p:pic>
        <p:nvPicPr>
          <p:cNvPr id="144" name="Google Shape;144;p26"/>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cxnSp>
        <p:nvCxnSpPr>
          <p:cNvPr id="145" name="Google Shape;145;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 name="Google Shape;146;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 name="Google Shape;147;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 name="Google Shape;148;p26"/>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49" name="Google Shape;1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0" name="Google Shape;150;p26"/>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 name="Google Shape;151;p26"/>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52"/>
        <p:cNvGrpSpPr/>
        <p:nvPr/>
      </p:nvGrpSpPr>
      <p:grpSpPr>
        <a:xfrm>
          <a:off x="0" y="0"/>
          <a:ext cx="0" cy="0"/>
          <a:chOff x="0" y="0"/>
          <a:chExt cx="0" cy="0"/>
        </a:xfrm>
      </p:grpSpPr>
      <p:pic>
        <p:nvPicPr>
          <p:cNvPr id="153" name="Google Shape;153;p27"/>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54" name="Google Shape;154;p2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5" name="Google Shape;155;p2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56" name="Google Shape;156;p27"/>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 name="Google Shape;157;p27"/>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 name="Google Shape;158;p27"/>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59" name="Google Shape;159;p2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0" name="Google Shape;160;p27"/>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61"/>
        <p:cNvGrpSpPr/>
        <p:nvPr/>
      </p:nvGrpSpPr>
      <p:grpSpPr>
        <a:xfrm>
          <a:off x="0" y="0"/>
          <a:ext cx="0" cy="0"/>
          <a:chOff x="0" y="0"/>
          <a:chExt cx="0" cy="0"/>
        </a:xfrm>
      </p:grpSpPr>
      <p:sp>
        <p:nvSpPr>
          <p:cNvPr id="162" name="Google Shape;162;p28"/>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3" name="Google Shape;163;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4" name="Google Shape;164;p28"/>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65" name="Google Shape;165;p28"/>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 name="Google Shape;166;p28"/>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7" name="Google Shape;167;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8" name="Google Shape;168;p28"/>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9" name="Google Shape;169;p28"/>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70"/>
        <p:cNvGrpSpPr/>
        <p:nvPr/>
      </p:nvGrpSpPr>
      <p:grpSpPr>
        <a:xfrm>
          <a:off x="0" y="0"/>
          <a:ext cx="0" cy="0"/>
          <a:chOff x="0" y="0"/>
          <a:chExt cx="0" cy="0"/>
        </a:xfrm>
      </p:grpSpPr>
      <p:pic>
        <p:nvPicPr>
          <p:cNvPr id="171" name="Google Shape;171;p2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72" name="Google Shape;172;p29"/>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3" name="Google Shape;173;p29"/>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74" name="Google Shape;174;p2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5" name="Google Shape;175;p29"/>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76" name="Google Shape;176;p29"/>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 name="Google Shape;177;p29"/>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78" name="Google Shape;178;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29"/>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80"/>
        <p:cNvGrpSpPr/>
        <p:nvPr/>
      </p:nvGrpSpPr>
      <p:grpSpPr>
        <a:xfrm>
          <a:off x="0" y="0"/>
          <a:ext cx="0" cy="0"/>
          <a:chOff x="0" y="0"/>
          <a:chExt cx="0" cy="0"/>
        </a:xfrm>
      </p:grpSpPr>
      <p:sp>
        <p:nvSpPr>
          <p:cNvPr id="181" name="Google Shape;181;p30"/>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82" name="Google Shape;182;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83" name="Google Shape;183;p30"/>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84" name="Google Shape;184;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 name="Google Shape;185;p30"/>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6" name="Google Shape;186;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7" name="Google Shape;187;p30"/>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 name="Google Shape;188;p30"/>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89"/>
        <p:cNvGrpSpPr/>
        <p:nvPr/>
      </p:nvGrpSpPr>
      <p:grpSpPr>
        <a:xfrm>
          <a:off x="0" y="0"/>
          <a:ext cx="0" cy="0"/>
          <a:chOff x="0" y="0"/>
          <a:chExt cx="0" cy="0"/>
        </a:xfrm>
      </p:grpSpPr>
      <p:sp>
        <p:nvSpPr>
          <p:cNvPr id="190" name="Google Shape;190;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 name="Google Shape;192;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3" name="Google Shape;193;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94" name="Google Shape;19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5" name="Google Shape;19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96" name="Google Shape;196;p31"/>
          <p:cNvGrpSpPr/>
          <p:nvPr/>
        </p:nvGrpSpPr>
        <p:grpSpPr>
          <a:xfrm>
            <a:off x="457200" y="1378813"/>
            <a:ext cx="776889" cy="621300"/>
            <a:chOff x="457200" y="1378813"/>
            <a:chExt cx="776889" cy="621300"/>
          </a:xfrm>
        </p:grpSpPr>
        <p:sp>
          <p:nvSpPr>
            <p:cNvPr id="197" name="Google Shape;197;p3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8" name="Google Shape;198;p3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31"/>
          <p:cNvGrpSpPr/>
          <p:nvPr/>
        </p:nvGrpSpPr>
        <p:grpSpPr>
          <a:xfrm>
            <a:off x="457200" y="2228725"/>
            <a:ext cx="776889" cy="621300"/>
            <a:chOff x="457200" y="1378813"/>
            <a:chExt cx="776889" cy="621300"/>
          </a:xfrm>
        </p:grpSpPr>
        <p:sp>
          <p:nvSpPr>
            <p:cNvPr id="200" name="Google Shape;200;p3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01" name="Google Shape;201;p3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31"/>
          <p:cNvGrpSpPr/>
          <p:nvPr/>
        </p:nvGrpSpPr>
        <p:grpSpPr>
          <a:xfrm>
            <a:off x="457200" y="3073850"/>
            <a:ext cx="776889" cy="621300"/>
            <a:chOff x="457200" y="1378813"/>
            <a:chExt cx="776889" cy="621300"/>
          </a:xfrm>
        </p:grpSpPr>
        <p:sp>
          <p:nvSpPr>
            <p:cNvPr id="203" name="Google Shape;203;p3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04" name="Google Shape;204;p3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205;p31"/>
          <p:cNvGrpSpPr/>
          <p:nvPr/>
        </p:nvGrpSpPr>
        <p:grpSpPr>
          <a:xfrm>
            <a:off x="457200" y="3923750"/>
            <a:ext cx="776889" cy="621300"/>
            <a:chOff x="457200" y="1378813"/>
            <a:chExt cx="776889" cy="621300"/>
          </a:xfrm>
        </p:grpSpPr>
        <p:sp>
          <p:nvSpPr>
            <p:cNvPr id="206" name="Google Shape;206;p3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07" name="Google Shape;207;p3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 name="Google Shape;208;p31"/>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 name="Google Shape;209;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 name="Google Shape;213;p31"/>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4" name="Google Shape;214;p31"/>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215"/>
        <p:cNvGrpSpPr/>
        <p:nvPr/>
      </p:nvGrpSpPr>
      <p:grpSpPr>
        <a:xfrm>
          <a:off x="0" y="0"/>
          <a:ext cx="0" cy="0"/>
          <a:chOff x="0" y="0"/>
          <a:chExt cx="0" cy="0"/>
        </a:xfrm>
      </p:grpSpPr>
      <p:sp>
        <p:nvSpPr>
          <p:cNvPr id="216" name="Google Shape;216;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8" name="Google Shape;218;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9" name="Google Shape;219;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20" name="Google Shape;220;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1" name="Google Shape;221;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2" name="Google Shape;222;p32"/>
          <p:cNvGrpSpPr/>
          <p:nvPr/>
        </p:nvGrpSpPr>
        <p:grpSpPr>
          <a:xfrm>
            <a:off x="457200" y="1300225"/>
            <a:ext cx="776889" cy="621300"/>
            <a:chOff x="457200" y="1378813"/>
            <a:chExt cx="776889" cy="621300"/>
          </a:xfrm>
        </p:grpSpPr>
        <p:sp>
          <p:nvSpPr>
            <p:cNvPr id="223" name="Google Shape;223;p32"/>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4" name="Google Shape;224;p32"/>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32"/>
          <p:cNvGrpSpPr/>
          <p:nvPr/>
        </p:nvGrpSpPr>
        <p:grpSpPr>
          <a:xfrm>
            <a:off x="457200" y="2000125"/>
            <a:ext cx="776889" cy="621300"/>
            <a:chOff x="457200" y="1378813"/>
            <a:chExt cx="776889" cy="621300"/>
          </a:xfrm>
        </p:grpSpPr>
        <p:sp>
          <p:nvSpPr>
            <p:cNvPr id="226" name="Google Shape;226;p32"/>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7" name="Google Shape;227;p32"/>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32"/>
          <p:cNvGrpSpPr/>
          <p:nvPr/>
        </p:nvGrpSpPr>
        <p:grpSpPr>
          <a:xfrm>
            <a:off x="457200" y="2692850"/>
            <a:ext cx="776889" cy="621300"/>
            <a:chOff x="457200" y="1378813"/>
            <a:chExt cx="776889" cy="621300"/>
          </a:xfrm>
        </p:grpSpPr>
        <p:sp>
          <p:nvSpPr>
            <p:cNvPr id="229" name="Google Shape;229;p32"/>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0" name="Google Shape;230;p32"/>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231;p32"/>
          <p:cNvGrpSpPr/>
          <p:nvPr/>
        </p:nvGrpSpPr>
        <p:grpSpPr>
          <a:xfrm>
            <a:off x="457200" y="3390350"/>
            <a:ext cx="776889" cy="621300"/>
            <a:chOff x="457200" y="1378813"/>
            <a:chExt cx="776889" cy="621300"/>
          </a:xfrm>
        </p:grpSpPr>
        <p:sp>
          <p:nvSpPr>
            <p:cNvPr id="232" name="Google Shape;232;p32"/>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3" name="Google Shape;233;p32"/>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 name="Google Shape;234;p32"/>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5" name="Google Shape;235;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9" name="Google Shape;239;p32"/>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 name="Google Shape;240;p32"/>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1" name="Google Shape;241;p32"/>
          <p:cNvGrpSpPr/>
          <p:nvPr/>
        </p:nvGrpSpPr>
        <p:grpSpPr>
          <a:xfrm>
            <a:off x="469500" y="4083075"/>
            <a:ext cx="776889" cy="621300"/>
            <a:chOff x="457200" y="1378813"/>
            <a:chExt cx="776889" cy="621300"/>
          </a:xfrm>
        </p:grpSpPr>
        <p:sp>
          <p:nvSpPr>
            <p:cNvPr id="242" name="Google Shape;242;p32"/>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43" name="Google Shape;243;p32"/>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46"/>
        <p:cNvGrpSpPr/>
        <p:nvPr/>
      </p:nvGrpSpPr>
      <p:grpSpPr>
        <a:xfrm>
          <a:off x="0" y="0"/>
          <a:ext cx="0" cy="0"/>
          <a:chOff x="0" y="0"/>
          <a:chExt cx="0" cy="0"/>
        </a:xfrm>
      </p:grpSpPr>
      <p:sp>
        <p:nvSpPr>
          <p:cNvPr id="247" name="Google Shape;247;p3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 name="Google Shape;249;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0" name="Google Shape;250;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51" name="Google Shape;251;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2" name="Google Shape;252;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3" name="Google Shape;253;p33"/>
          <p:cNvGrpSpPr/>
          <p:nvPr/>
        </p:nvGrpSpPr>
        <p:grpSpPr>
          <a:xfrm>
            <a:off x="457200" y="1237825"/>
            <a:ext cx="776900" cy="486300"/>
            <a:chOff x="457200" y="1466425"/>
            <a:chExt cx="776900" cy="486300"/>
          </a:xfrm>
        </p:grpSpPr>
        <p:sp>
          <p:nvSpPr>
            <p:cNvPr id="254" name="Google Shape;254;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5" name="Google Shape;255;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33"/>
          <p:cNvSpPr txBox="1">
            <a:spLocks noGrp="1"/>
          </p:cNvSpPr>
          <p:nvPr>
            <p:ph type="subTitle" idx="3"/>
          </p:nvPr>
        </p:nvSpPr>
        <p:spPr>
          <a:xfrm>
            <a:off x="-12150" y="1274650"/>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7" name="Google Shape;257;p3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 name="Google Shape;258;p33"/>
          <p:cNvGrpSpPr/>
          <p:nvPr/>
        </p:nvGrpSpPr>
        <p:grpSpPr>
          <a:xfrm>
            <a:off x="457200" y="1828900"/>
            <a:ext cx="776900" cy="486300"/>
            <a:chOff x="457200" y="1466425"/>
            <a:chExt cx="776900" cy="486300"/>
          </a:xfrm>
        </p:grpSpPr>
        <p:sp>
          <p:nvSpPr>
            <p:cNvPr id="259" name="Google Shape;259;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0" name="Google Shape;260;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3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33"/>
          <p:cNvGrpSpPr/>
          <p:nvPr/>
        </p:nvGrpSpPr>
        <p:grpSpPr>
          <a:xfrm>
            <a:off x="457200" y="2419975"/>
            <a:ext cx="776900" cy="486300"/>
            <a:chOff x="457200" y="1466425"/>
            <a:chExt cx="776900" cy="486300"/>
          </a:xfrm>
        </p:grpSpPr>
        <p:sp>
          <p:nvSpPr>
            <p:cNvPr id="263" name="Google Shape;263;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4" name="Google Shape;264;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3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3"/>
          <p:cNvGrpSpPr/>
          <p:nvPr/>
        </p:nvGrpSpPr>
        <p:grpSpPr>
          <a:xfrm>
            <a:off x="457200" y="3011050"/>
            <a:ext cx="776900" cy="486300"/>
            <a:chOff x="457200" y="1466425"/>
            <a:chExt cx="776900" cy="486300"/>
          </a:xfrm>
        </p:grpSpPr>
        <p:sp>
          <p:nvSpPr>
            <p:cNvPr id="267" name="Google Shape;267;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68" name="Google Shape;268;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3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33"/>
          <p:cNvGrpSpPr/>
          <p:nvPr/>
        </p:nvGrpSpPr>
        <p:grpSpPr>
          <a:xfrm>
            <a:off x="457200" y="3602137"/>
            <a:ext cx="776900" cy="486300"/>
            <a:chOff x="457200" y="1466425"/>
            <a:chExt cx="776900" cy="486300"/>
          </a:xfrm>
        </p:grpSpPr>
        <p:sp>
          <p:nvSpPr>
            <p:cNvPr id="271" name="Google Shape;271;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2" name="Google Shape;272;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3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33"/>
          <p:cNvGrpSpPr/>
          <p:nvPr/>
        </p:nvGrpSpPr>
        <p:grpSpPr>
          <a:xfrm>
            <a:off x="457200" y="4193262"/>
            <a:ext cx="776900" cy="486300"/>
            <a:chOff x="457200" y="1466425"/>
            <a:chExt cx="776900" cy="486300"/>
          </a:xfrm>
        </p:grpSpPr>
        <p:sp>
          <p:nvSpPr>
            <p:cNvPr id="275" name="Google Shape;275;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76" name="Google Shape;276;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33"/>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8" name="Google Shape;278;p33"/>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 name="Google Shape;279;p3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0" name="Google Shape;280;p33"/>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 name="Google Shape;281;p33"/>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9. Numbered 1–6 (Gray) 1">
  <p:cSld name="CUSTOM_2_7_1_3_1_1_3">
    <p:spTree>
      <p:nvGrpSpPr>
        <p:cNvPr id="1" name="Shape 282"/>
        <p:cNvGrpSpPr/>
        <p:nvPr/>
      </p:nvGrpSpPr>
      <p:grpSpPr>
        <a:xfrm>
          <a:off x="0" y="0"/>
          <a:ext cx="0" cy="0"/>
          <a:chOff x="0" y="0"/>
          <a:chExt cx="0" cy="0"/>
        </a:xfrm>
      </p:grpSpPr>
      <p:sp>
        <p:nvSpPr>
          <p:cNvPr id="283" name="Google Shape;283;p34"/>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6" name="Google Shape;286;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87" name="Google Shape;287;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8" name="Google Shape;288;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89" name="Google Shape;289;p34"/>
          <p:cNvGrpSpPr/>
          <p:nvPr/>
        </p:nvGrpSpPr>
        <p:grpSpPr>
          <a:xfrm>
            <a:off x="457200" y="1237825"/>
            <a:ext cx="776900" cy="486300"/>
            <a:chOff x="457200" y="1466425"/>
            <a:chExt cx="776900" cy="486300"/>
          </a:xfrm>
        </p:grpSpPr>
        <p:sp>
          <p:nvSpPr>
            <p:cNvPr id="290" name="Google Shape;290;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91" name="Google Shape;291;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 name="Google Shape;292;p34"/>
          <p:cNvSpPr txBox="1">
            <a:spLocks noGrp="1"/>
          </p:cNvSpPr>
          <p:nvPr>
            <p:ph type="subTitle" idx="3"/>
          </p:nvPr>
        </p:nvSpPr>
        <p:spPr>
          <a:xfrm>
            <a:off x="-12150" y="1274650"/>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 name="Google Shape;293;p34"/>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oogle Shape;294;p34"/>
          <p:cNvGrpSpPr/>
          <p:nvPr/>
        </p:nvGrpSpPr>
        <p:grpSpPr>
          <a:xfrm>
            <a:off x="457200" y="1828900"/>
            <a:ext cx="776900" cy="486300"/>
            <a:chOff x="457200" y="1466425"/>
            <a:chExt cx="776900" cy="486300"/>
          </a:xfrm>
        </p:grpSpPr>
        <p:sp>
          <p:nvSpPr>
            <p:cNvPr id="295" name="Google Shape;295;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96" name="Google Shape;296;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34"/>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34"/>
          <p:cNvGrpSpPr/>
          <p:nvPr/>
        </p:nvGrpSpPr>
        <p:grpSpPr>
          <a:xfrm>
            <a:off x="457200" y="2419975"/>
            <a:ext cx="776900" cy="486300"/>
            <a:chOff x="457200" y="1466425"/>
            <a:chExt cx="776900" cy="486300"/>
          </a:xfrm>
        </p:grpSpPr>
        <p:sp>
          <p:nvSpPr>
            <p:cNvPr id="299" name="Google Shape;299;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00" name="Google Shape;300;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34"/>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 name="Google Shape;302;p34"/>
          <p:cNvGrpSpPr/>
          <p:nvPr/>
        </p:nvGrpSpPr>
        <p:grpSpPr>
          <a:xfrm>
            <a:off x="457200" y="3011050"/>
            <a:ext cx="776900" cy="486300"/>
            <a:chOff x="457200" y="1466425"/>
            <a:chExt cx="776900" cy="486300"/>
          </a:xfrm>
        </p:grpSpPr>
        <p:sp>
          <p:nvSpPr>
            <p:cNvPr id="303" name="Google Shape;303;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04" name="Google Shape;304;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 name="Google Shape;305;p34"/>
          <p:cNvSpPr/>
          <p:nvPr/>
        </p:nvSpPr>
        <p:spPr>
          <a:xfrm>
            <a:off x="1352550" y="3602150"/>
            <a:ext cx="3242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 name="Google Shape;306;p34"/>
          <p:cNvGrpSpPr/>
          <p:nvPr/>
        </p:nvGrpSpPr>
        <p:grpSpPr>
          <a:xfrm>
            <a:off x="457200" y="3602137"/>
            <a:ext cx="776900" cy="486300"/>
            <a:chOff x="457200" y="1466425"/>
            <a:chExt cx="776900" cy="486300"/>
          </a:xfrm>
        </p:grpSpPr>
        <p:sp>
          <p:nvSpPr>
            <p:cNvPr id="307" name="Google Shape;307;p34"/>
            <p:cNvSpPr/>
            <p:nvPr/>
          </p:nvSpPr>
          <p:spPr>
            <a:xfrm>
              <a:off x="457200" y="1466425"/>
              <a:ext cx="695400" cy="486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08" name="Google Shape;308;p34"/>
            <p:cNvSpPr/>
            <p:nvPr/>
          </p:nvSpPr>
          <p:spPr>
            <a:xfrm rot="5400000">
              <a:off x="973100" y="1624950"/>
              <a:ext cx="33337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 name="Google Shape;309;p34"/>
          <p:cNvSpPr/>
          <p:nvPr/>
        </p:nvSpPr>
        <p:spPr>
          <a:xfrm>
            <a:off x="1352550" y="4193275"/>
            <a:ext cx="3242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 name="Google Shape;310;p34"/>
          <p:cNvGrpSpPr/>
          <p:nvPr/>
        </p:nvGrpSpPr>
        <p:grpSpPr>
          <a:xfrm>
            <a:off x="457200" y="4193262"/>
            <a:ext cx="776900" cy="486300"/>
            <a:chOff x="457200" y="1466425"/>
            <a:chExt cx="776900" cy="486300"/>
          </a:xfrm>
        </p:grpSpPr>
        <p:sp>
          <p:nvSpPr>
            <p:cNvPr id="311" name="Google Shape;311;p34"/>
            <p:cNvSpPr/>
            <p:nvPr/>
          </p:nvSpPr>
          <p:spPr>
            <a:xfrm>
              <a:off x="457200" y="1466425"/>
              <a:ext cx="695400" cy="486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12" name="Google Shape;312;p34"/>
            <p:cNvSpPr/>
            <p:nvPr/>
          </p:nvSpPr>
          <p:spPr>
            <a:xfrm rot="5400000">
              <a:off x="973100" y="1624950"/>
              <a:ext cx="33337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 name="Google Shape;313;p34"/>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4" name="Google Shape;314;p34"/>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5" name="Google Shape;315;p34"/>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6" name="Google Shape;316;p34"/>
          <p:cNvSpPr txBox="1">
            <a:spLocks noGrp="1"/>
          </p:cNvSpPr>
          <p:nvPr>
            <p:ph type="subTitle" idx="7"/>
          </p:nvPr>
        </p:nvSpPr>
        <p:spPr>
          <a:xfrm>
            <a:off x="-12150" y="3622100"/>
            <a:ext cx="52632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7" name="Google Shape;317;p34"/>
          <p:cNvSpPr txBox="1">
            <a:spLocks noGrp="1"/>
          </p:cNvSpPr>
          <p:nvPr>
            <p:ph type="subTitle" idx="8"/>
          </p:nvPr>
        </p:nvSpPr>
        <p:spPr>
          <a:xfrm>
            <a:off x="-12100" y="4236125"/>
            <a:ext cx="48783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318"/>
        <p:cNvGrpSpPr/>
        <p:nvPr/>
      </p:nvGrpSpPr>
      <p:grpSpPr>
        <a:xfrm>
          <a:off x="0" y="0"/>
          <a:ext cx="0" cy="0"/>
          <a:chOff x="0" y="0"/>
          <a:chExt cx="0" cy="0"/>
        </a:xfrm>
      </p:grpSpPr>
      <p:sp>
        <p:nvSpPr>
          <p:cNvPr id="319" name="Google Shape;319;p35"/>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1" name="Google Shape;321;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22" name="Google Shape;322;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23" name="Google Shape;323;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24" name="Google Shape;324;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25" name="Google Shape;325;p35"/>
          <p:cNvGrpSpPr/>
          <p:nvPr/>
        </p:nvGrpSpPr>
        <p:grpSpPr>
          <a:xfrm>
            <a:off x="457200" y="1237825"/>
            <a:ext cx="776900" cy="486300"/>
            <a:chOff x="457200" y="1466425"/>
            <a:chExt cx="776900" cy="486300"/>
          </a:xfrm>
        </p:grpSpPr>
        <p:sp>
          <p:nvSpPr>
            <p:cNvPr id="326" name="Google Shape;326;p3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27" name="Google Shape;327;p3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35"/>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9" name="Google Shape;329;p35"/>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 name="Google Shape;330;p35"/>
          <p:cNvGrpSpPr/>
          <p:nvPr/>
        </p:nvGrpSpPr>
        <p:grpSpPr>
          <a:xfrm>
            <a:off x="457200" y="1828900"/>
            <a:ext cx="776900" cy="486300"/>
            <a:chOff x="457200" y="1466425"/>
            <a:chExt cx="776900" cy="486300"/>
          </a:xfrm>
        </p:grpSpPr>
        <p:sp>
          <p:nvSpPr>
            <p:cNvPr id="331" name="Google Shape;331;p3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2" name="Google Shape;332;p3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35"/>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35"/>
          <p:cNvGrpSpPr/>
          <p:nvPr/>
        </p:nvGrpSpPr>
        <p:grpSpPr>
          <a:xfrm>
            <a:off x="457200" y="2419975"/>
            <a:ext cx="776900" cy="486300"/>
            <a:chOff x="457200" y="1466425"/>
            <a:chExt cx="776900" cy="486300"/>
          </a:xfrm>
        </p:grpSpPr>
        <p:sp>
          <p:nvSpPr>
            <p:cNvPr id="335" name="Google Shape;335;p3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6" name="Google Shape;336;p3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 name="Google Shape;337;p35"/>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 name="Google Shape;338;p35"/>
          <p:cNvGrpSpPr/>
          <p:nvPr/>
        </p:nvGrpSpPr>
        <p:grpSpPr>
          <a:xfrm>
            <a:off x="457200" y="3011050"/>
            <a:ext cx="776900" cy="486300"/>
            <a:chOff x="457200" y="1466425"/>
            <a:chExt cx="776900" cy="486300"/>
          </a:xfrm>
        </p:grpSpPr>
        <p:sp>
          <p:nvSpPr>
            <p:cNvPr id="339" name="Google Shape;339;p3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40" name="Google Shape;340;p3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 name="Google Shape;341;p35"/>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35"/>
          <p:cNvGrpSpPr/>
          <p:nvPr/>
        </p:nvGrpSpPr>
        <p:grpSpPr>
          <a:xfrm>
            <a:off x="457200" y="3602137"/>
            <a:ext cx="776900" cy="486300"/>
            <a:chOff x="457200" y="1466425"/>
            <a:chExt cx="776900" cy="486300"/>
          </a:xfrm>
        </p:grpSpPr>
        <p:sp>
          <p:nvSpPr>
            <p:cNvPr id="343" name="Google Shape;343;p3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44" name="Google Shape;344;p3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35"/>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35"/>
          <p:cNvGrpSpPr/>
          <p:nvPr/>
        </p:nvGrpSpPr>
        <p:grpSpPr>
          <a:xfrm>
            <a:off x="457200" y="4193262"/>
            <a:ext cx="776900" cy="486300"/>
            <a:chOff x="457200" y="1466425"/>
            <a:chExt cx="776900" cy="486300"/>
          </a:xfrm>
        </p:grpSpPr>
        <p:sp>
          <p:nvSpPr>
            <p:cNvPr id="347" name="Google Shape;347;p3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48" name="Google Shape;348;p3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35"/>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35"/>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1" name="Google Shape;351;p35"/>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2" name="Google Shape;352;p35"/>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3" name="Google Shape;353;p35"/>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354"/>
        <p:cNvGrpSpPr/>
        <p:nvPr/>
      </p:nvGrpSpPr>
      <p:grpSpPr>
        <a:xfrm>
          <a:off x="0" y="0"/>
          <a:ext cx="0" cy="0"/>
          <a:chOff x="0" y="0"/>
          <a:chExt cx="0" cy="0"/>
        </a:xfrm>
      </p:grpSpPr>
      <p:sp>
        <p:nvSpPr>
          <p:cNvPr id="355" name="Google Shape;355;p36"/>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7" name="Google Shape;357;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58" name="Google Shape;358;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59" name="Google Shape;359;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60" name="Google Shape;360;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61" name="Google Shape;361;p36"/>
          <p:cNvGrpSpPr/>
          <p:nvPr/>
        </p:nvGrpSpPr>
        <p:grpSpPr>
          <a:xfrm>
            <a:off x="457222" y="1149803"/>
            <a:ext cx="713194" cy="446423"/>
            <a:chOff x="457200" y="1466425"/>
            <a:chExt cx="776900" cy="486300"/>
          </a:xfrm>
        </p:grpSpPr>
        <p:sp>
          <p:nvSpPr>
            <p:cNvPr id="362" name="Google Shape;36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63" name="Google Shape;36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36"/>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36"/>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36"/>
          <p:cNvGrpSpPr/>
          <p:nvPr/>
        </p:nvGrpSpPr>
        <p:grpSpPr>
          <a:xfrm>
            <a:off x="457222" y="1672428"/>
            <a:ext cx="713194" cy="446423"/>
            <a:chOff x="457200" y="1466425"/>
            <a:chExt cx="776900" cy="486300"/>
          </a:xfrm>
        </p:grpSpPr>
        <p:sp>
          <p:nvSpPr>
            <p:cNvPr id="367" name="Google Shape;36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68" name="Google Shape;36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36"/>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36"/>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36"/>
          <p:cNvGrpSpPr/>
          <p:nvPr/>
        </p:nvGrpSpPr>
        <p:grpSpPr>
          <a:xfrm>
            <a:off x="457197" y="2195578"/>
            <a:ext cx="713194" cy="446423"/>
            <a:chOff x="457200" y="1466425"/>
            <a:chExt cx="776900" cy="486300"/>
          </a:xfrm>
        </p:grpSpPr>
        <p:sp>
          <p:nvSpPr>
            <p:cNvPr id="372" name="Google Shape;37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73" name="Google Shape;37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36"/>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5" name="Google Shape;375;p36"/>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 name="Google Shape;376;p36"/>
          <p:cNvGrpSpPr/>
          <p:nvPr/>
        </p:nvGrpSpPr>
        <p:grpSpPr>
          <a:xfrm>
            <a:off x="457197" y="2718203"/>
            <a:ext cx="713194" cy="446423"/>
            <a:chOff x="457200" y="1466425"/>
            <a:chExt cx="776900" cy="486300"/>
          </a:xfrm>
        </p:grpSpPr>
        <p:sp>
          <p:nvSpPr>
            <p:cNvPr id="377" name="Google Shape;37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78" name="Google Shape;37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36"/>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0" name="Google Shape;380;p36"/>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36"/>
          <p:cNvGrpSpPr/>
          <p:nvPr/>
        </p:nvGrpSpPr>
        <p:grpSpPr>
          <a:xfrm>
            <a:off x="457222" y="3240828"/>
            <a:ext cx="713194" cy="446423"/>
            <a:chOff x="457200" y="1466425"/>
            <a:chExt cx="776900" cy="486300"/>
          </a:xfrm>
        </p:grpSpPr>
        <p:sp>
          <p:nvSpPr>
            <p:cNvPr id="382" name="Google Shape;38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83" name="Google Shape;38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36"/>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5" name="Google Shape;385;p36"/>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36"/>
          <p:cNvGrpSpPr/>
          <p:nvPr/>
        </p:nvGrpSpPr>
        <p:grpSpPr>
          <a:xfrm>
            <a:off x="457222" y="3763453"/>
            <a:ext cx="713194" cy="446423"/>
            <a:chOff x="457200" y="1466425"/>
            <a:chExt cx="776900" cy="486300"/>
          </a:xfrm>
        </p:grpSpPr>
        <p:sp>
          <p:nvSpPr>
            <p:cNvPr id="387" name="Google Shape;38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88" name="Google Shape;38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 name="Google Shape;389;p36"/>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0" name="Google Shape;390;p36"/>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36"/>
          <p:cNvGrpSpPr/>
          <p:nvPr/>
        </p:nvGrpSpPr>
        <p:grpSpPr>
          <a:xfrm>
            <a:off x="457222" y="4311603"/>
            <a:ext cx="713194" cy="446423"/>
            <a:chOff x="457200" y="1466425"/>
            <a:chExt cx="776900" cy="486300"/>
          </a:xfrm>
        </p:grpSpPr>
        <p:sp>
          <p:nvSpPr>
            <p:cNvPr id="392" name="Google Shape;39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93" name="Google Shape;39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36"/>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95"/>
        <p:cNvGrpSpPr/>
        <p:nvPr/>
      </p:nvGrpSpPr>
      <p:grpSpPr>
        <a:xfrm>
          <a:off x="0" y="0"/>
          <a:ext cx="0" cy="0"/>
          <a:chOff x="0" y="0"/>
          <a:chExt cx="0" cy="0"/>
        </a:xfrm>
      </p:grpSpPr>
      <p:sp>
        <p:nvSpPr>
          <p:cNvPr id="396" name="Google Shape;396;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98" name="Google Shape;398;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99" name="Google Shape;399;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00" name="Google Shape;400;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1" name="Google Shape;401;p37"/>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 name="Google Shape;402;p37"/>
          <p:cNvGrpSpPr/>
          <p:nvPr/>
        </p:nvGrpSpPr>
        <p:grpSpPr>
          <a:xfrm>
            <a:off x="457427" y="3873038"/>
            <a:ext cx="602564" cy="377174"/>
            <a:chOff x="457200" y="1466425"/>
            <a:chExt cx="776900" cy="486300"/>
          </a:xfrm>
        </p:grpSpPr>
        <p:sp>
          <p:nvSpPr>
            <p:cNvPr id="403" name="Google Shape;40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04" name="Google Shape;40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37"/>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6" name="Google Shape;406;p37"/>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37"/>
          <p:cNvGrpSpPr/>
          <p:nvPr/>
        </p:nvGrpSpPr>
        <p:grpSpPr>
          <a:xfrm>
            <a:off x="457315" y="4311142"/>
            <a:ext cx="602564" cy="377174"/>
            <a:chOff x="457200" y="1466425"/>
            <a:chExt cx="776900" cy="486300"/>
          </a:xfrm>
        </p:grpSpPr>
        <p:sp>
          <p:nvSpPr>
            <p:cNvPr id="408" name="Google Shape;40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9" name="Google Shape;40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 name="Google Shape;410;p37"/>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1" name="Google Shape;411;p37"/>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7"/>
          <p:cNvGrpSpPr/>
          <p:nvPr/>
        </p:nvGrpSpPr>
        <p:grpSpPr>
          <a:xfrm>
            <a:off x="457377" y="2996663"/>
            <a:ext cx="602564" cy="377174"/>
            <a:chOff x="457200" y="1466425"/>
            <a:chExt cx="776900" cy="486300"/>
          </a:xfrm>
        </p:grpSpPr>
        <p:sp>
          <p:nvSpPr>
            <p:cNvPr id="413" name="Google Shape;41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14" name="Google Shape;41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37"/>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6" name="Google Shape;416;p37"/>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37"/>
          <p:cNvGrpSpPr/>
          <p:nvPr/>
        </p:nvGrpSpPr>
        <p:grpSpPr>
          <a:xfrm>
            <a:off x="457265" y="3434767"/>
            <a:ext cx="602564" cy="377174"/>
            <a:chOff x="457200" y="1466425"/>
            <a:chExt cx="776900" cy="486300"/>
          </a:xfrm>
        </p:grpSpPr>
        <p:sp>
          <p:nvSpPr>
            <p:cNvPr id="418" name="Google Shape;41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9" name="Google Shape;41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 name="Google Shape;420;p37"/>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1" name="Google Shape;421;p37"/>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37"/>
          <p:cNvGrpSpPr/>
          <p:nvPr/>
        </p:nvGrpSpPr>
        <p:grpSpPr>
          <a:xfrm>
            <a:off x="457402" y="2135288"/>
            <a:ext cx="602564" cy="377174"/>
            <a:chOff x="457200" y="1466425"/>
            <a:chExt cx="776900" cy="486300"/>
          </a:xfrm>
        </p:grpSpPr>
        <p:sp>
          <p:nvSpPr>
            <p:cNvPr id="423" name="Google Shape;42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24" name="Google Shape;42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 name="Google Shape;425;p37"/>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6" name="Google Shape;426;p37"/>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7"/>
          <p:cNvGrpSpPr/>
          <p:nvPr/>
        </p:nvGrpSpPr>
        <p:grpSpPr>
          <a:xfrm>
            <a:off x="457290" y="2573392"/>
            <a:ext cx="602564" cy="377174"/>
            <a:chOff x="457200" y="1466425"/>
            <a:chExt cx="776900" cy="486300"/>
          </a:xfrm>
        </p:grpSpPr>
        <p:sp>
          <p:nvSpPr>
            <p:cNvPr id="428" name="Google Shape;42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9" name="Google Shape;42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 name="Google Shape;430;p37"/>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1" name="Google Shape;431;p37"/>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 name="Google Shape;432;p37"/>
          <p:cNvGrpSpPr/>
          <p:nvPr/>
        </p:nvGrpSpPr>
        <p:grpSpPr>
          <a:xfrm>
            <a:off x="457352" y="1258913"/>
            <a:ext cx="602564" cy="377174"/>
            <a:chOff x="457200" y="1466425"/>
            <a:chExt cx="776900" cy="486300"/>
          </a:xfrm>
        </p:grpSpPr>
        <p:sp>
          <p:nvSpPr>
            <p:cNvPr id="433" name="Google Shape;43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34" name="Google Shape;43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37"/>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6" name="Google Shape;436;p37"/>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 name="Google Shape;437;p37"/>
          <p:cNvGrpSpPr/>
          <p:nvPr/>
        </p:nvGrpSpPr>
        <p:grpSpPr>
          <a:xfrm>
            <a:off x="457240" y="1697017"/>
            <a:ext cx="602564" cy="377174"/>
            <a:chOff x="457200" y="1466425"/>
            <a:chExt cx="776900" cy="486300"/>
          </a:xfrm>
        </p:grpSpPr>
        <p:sp>
          <p:nvSpPr>
            <p:cNvPr id="438" name="Google Shape;43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9" name="Google Shape;43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 name="Google Shape;440;p37"/>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441"/>
        <p:cNvGrpSpPr/>
        <p:nvPr/>
      </p:nvGrpSpPr>
      <p:grpSpPr>
        <a:xfrm>
          <a:off x="0" y="0"/>
          <a:ext cx="0" cy="0"/>
          <a:chOff x="0" y="0"/>
          <a:chExt cx="0" cy="0"/>
        </a:xfrm>
      </p:grpSpPr>
      <p:sp>
        <p:nvSpPr>
          <p:cNvPr id="442" name="Google Shape;442;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3" name="Google Shape;443;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4" name="Google Shape;444;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45" name="Google Shape;445;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46" name="Google Shape;446;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7" name="Google Shape;447;p38"/>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38"/>
          <p:cNvGrpSpPr/>
          <p:nvPr/>
        </p:nvGrpSpPr>
        <p:grpSpPr>
          <a:xfrm>
            <a:off x="457427" y="3873038"/>
            <a:ext cx="602564" cy="377174"/>
            <a:chOff x="457200" y="1466425"/>
            <a:chExt cx="776900" cy="486300"/>
          </a:xfrm>
        </p:grpSpPr>
        <p:sp>
          <p:nvSpPr>
            <p:cNvPr id="449" name="Google Shape;449;p3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50" name="Google Shape;450;p3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 name="Google Shape;451;p38"/>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2" name="Google Shape;452;p38"/>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 name="Google Shape;453;p38"/>
          <p:cNvGrpSpPr/>
          <p:nvPr/>
        </p:nvGrpSpPr>
        <p:grpSpPr>
          <a:xfrm>
            <a:off x="457315" y="4311142"/>
            <a:ext cx="602564" cy="377174"/>
            <a:chOff x="457200" y="1466425"/>
            <a:chExt cx="776900" cy="486300"/>
          </a:xfrm>
        </p:grpSpPr>
        <p:sp>
          <p:nvSpPr>
            <p:cNvPr id="454" name="Google Shape;454;p3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55" name="Google Shape;455;p3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38"/>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38"/>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 name="Google Shape;458;p38"/>
          <p:cNvGrpSpPr/>
          <p:nvPr/>
        </p:nvGrpSpPr>
        <p:grpSpPr>
          <a:xfrm>
            <a:off x="457377" y="2996663"/>
            <a:ext cx="602564" cy="377174"/>
            <a:chOff x="457200" y="1466425"/>
            <a:chExt cx="776900" cy="486300"/>
          </a:xfrm>
        </p:grpSpPr>
        <p:sp>
          <p:nvSpPr>
            <p:cNvPr id="459" name="Google Shape;459;p3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60" name="Google Shape;460;p3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 name="Google Shape;461;p38"/>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2" name="Google Shape;462;p38"/>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 name="Google Shape;463;p38"/>
          <p:cNvGrpSpPr/>
          <p:nvPr/>
        </p:nvGrpSpPr>
        <p:grpSpPr>
          <a:xfrm>
            <a:off x="457265" y="3434767"/>
            <a:ext cx="602564" cy="377174"/>
            <a:chOff x="457200" y="1466425"/>
            <a:chExt cx="776900" cy="486300"/>
          </a:xfrm>
        </p:grpSpPr>
        <p:sp>
          <p:nvSpPr>
            <p:cNvPr id="464" name="Google Shape;464;p3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65" name="Google Shape;465;p3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38"/>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7" name="Google Shape;467;p38"/>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 name="Google Shape;468;p38"/>
          <p:cNvGrpSpPr/>
          <p:nvPr/>
        </p:nvGrpSpPr>
        <p:grpSpPr>
          <a:xfrm>
            <a:off x="457402" y="2135288"/>
            <a:ext cx="602564" cy="377174"/>
            <a:chOff x="457200" y="1466425"/>
            <a:chExt cx="776900" cy="486300"/>
          </a:xfrm>
        </p:grpSpPr>
        <p:sp>
          <p:nvSpPr>
            <p:cNvPr id="469" name="Google Shape;469;p3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70" name="Google Shape;470;p3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 name="Google Shape;471;p38"/>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2" name="Google Shape;472;p38"/>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 name="Google Shape;473;p38"/>
          <p:cNvGrpSpPr/>
          <p:nvPr/>
        </p:nvGrpSpPr>
        <p:grpSpPr>
          <a:xfrm>
            <a:off x="457290" y="2573392"/>
            <a:ext cx="602564" cy="377174"/>
            <a:chOff x="457200" y="1466425"/>
            <a:chExt cx="776900" cy="486300"/>
          </a:xfrm>
        </p:grpSpPr>
        <p:sp>
          <p:nvSpPr>
            <p:cNvPr id="474" name="Google Shape;474;p3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75" name="Google Shape;475;p3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 name="Google Shape;476;p38"/>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7" name="Google Shape;477;p38"/>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 name="Google Shape;478;p38"/>
          <p:cNvGrpSpPr/>
          <p:nvPr/>
        </p:nvGrpSpPr>
        <p:grpSpPr>
          <a:xfrm>
            <a:off x="457352" y="1258913"/>
            <a:ext cx="602564" cy="377174"/>
            <a:chOff x="457200" y="1466425"/>
            <a:chExt cx="776900" cy="486300"/>
          </a:xfrm>
        </p:grpSpPr>
        <p:sp>
          <p:nvSpPr>
            <p:cNvPr id="479" name="Google Shape;479;p3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80" name="Google Shape;480;p3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 name="Google Shape;481;p38"/>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 name="Google Shape;482;p38"/>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38"/>
          <p:cNvGrpSpPr/>
          <p:nvPr/>
        </p:nvGrpSpPr>
        <p:grpSpPr>
          <a:xfrm>
            <a:off x="457240" y="1697017"/>
            <a:ext cx="602564" cy="377174"/>
            <a:chOff x="457200" y="1466425"/>
            <a:chExt cx="776900" cy="486300"/>
          </a:xfrm>
        </p:grpSpPr>
        <p:sp>
          <p:nvSpPr>
            <p:cNvPr id="484" name="Google Shape;484;p3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85" name="Google Shape;485;p3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 name="Google Shape;486;p38"/>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87"/>
        <p:cNvGrpSpPr/>
        <p:nvPr/>
      </p:nvGrpSpPr>
      <p:grpSpPr>
        <a:xfrm>
          <a:off x="0" y="0"/>
          <a:ext cx="0" cy="0"/>
          <a:chOff x="0" y="0"/>
          <a:chExt cx="0" cy="0"/>
        </a:xfrm>
      </p:grpSpPr>
      <p:sp>
        <p:nvSpPr>
          <p:cNvPr id="488" name="Google Shape;488;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0" name="Google Shape;490;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91" name="Google Shape;491;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2" name="Google Shape;492;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3" name="Google Shape;493;p39"/>
          <p:cNvGrpSpPr/>
          <p:nvPr/>
        </p:nvGrpSpPr>
        <p:grpSpPr>
          <a:xfrm>
            <a:off x="457181" y="1345103"/>
            <a:ext cx="533372" cy="533480"/>
            <a:chOff x="457200" y="1378813"/>
            <a:chExt cx="695400" cy="695450"/>
          </a:xfrm>
        </p:grpSpPr>
        <p:sp>
          <p:nvSpPr>
            <p:cNvPr id="494" name="Google Shape;494;p3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95" name="Google Shape;495;p39"/>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 name="Google Shape;496;p39"/>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9"/>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8" name="Google Shape;498;p39"/>
          <p:cNvGrpSpPr/>
          <p:nvPr/>
        </p:nvGrpSpPr>
        <p:grpSpPr>
          <a:xfrm>
            <a:off x="3228956" y="1345103"/>
            <a:ext cx="533372" cy="533480"/>
            <a:chOff x="457200" y="1378813"/>
            <a:chExt cx="695400" cy="695450"/>
          </a:xfrm>
        </p:grpSpPr>
        <p:sp>
          <p:nvSpPr>
            <p:cNvPr id="499" name="Google Shape;499;p3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500" name="Google Shape;500;p39"/>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 name="Google Shape;501;p39"/>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9"/>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03" name="Google Shape;503;p39"/>
          <p:cNvGrpSpPr/>
          <p:nvPr/>
        </p:nvGrpSpPr>
        <p:grpSpPr>
          <a:xfrm>
            <a:off x="6134081" y="1345853"/>
            <a:ext cx="533372" cy="533480"/>
            <a:chOff x="457200" y="1378813"/>
            <a:chExt cx="695400" cy="695450"/>
          </a:xfrm>
        </p:grpSpPr>
        <p:sp>
          <p:nvSpPr>
            <p:cNvPr id="504" name="Google Shape;504;p3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505" name="Google Shape;505;p39"/>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39"/>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9"/>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508"/>
        <p:cNvGrpSpPr/>
        <p:nvPr/>
      </p:nvGrpSpPr>
      <p:grpSpPr>
        <a:xfrm>
          <a:off x="0" y="0"/>
          <a:ext cx="0" cy="0"/>
          <a:chOff x="0" y="0"/>
          <a:chExt cx="0" cy="0"/>
        </a:xfrm>
      </p:grpSpPr>
      <p:pic>
        <p:nvPicPr>
          <p:cNvPr id="509" name="Google Shape;509;p40"/>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510" name="Google Shape;510;p40"/>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 name="Google Shape;512;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3" name="Google Shape;513;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14" name="Google Shape;514;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5" name="Google Shape;515;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16" name="Google Shape;516;p40"/>
          <p:cNvGrpSpPr/>
          <p:nvPr/>
        </p:nvGrpSpPr>
        <p:grpSpPr>
          <a:xfrm>
            <a:off x="457206" y="1421303"/>
            <a:ext cx="533372" cy="533480"/>
            <a:chOff x="457200" y="1378813"/>
            <a:chExt cx="695400" cy="695450"/>
          </a:xfrm>
        </p:grpSpPr>
        <p:sp>
          <p:nvSpPr>
            <p:cNvPr id="517" name="Google Shape;517;p40"/>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18" name="Google Shape;518;p40"/>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 name="Google Shape;519;p40"/>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0" name="Google Shape;520;p40"/>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1" name="Google Shape;521;p40"/>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 name="Google Shape;522;p40"/>
          <p:cNvGrpSpPr/>
          <p:nvPr/>
        </p:nvGrpSpPr>
        <p:grpSpPr>
          <a:xfrm>
            <a:off x="4936306" y="1423553"/>
            <a:ext cx="533372" cy="533480"/>
            <a:chOff x="457200" y="1378813"/>
            <a:chExt cx="695400" cy="695450"/>
          </a:xfrm>
        </p:grpSpPr>
        <p:sp>
          <p:nvSpPr>
            <p:cNvPr id="523" name="Google Shape;523;p40"/>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24" name="Google Shape;524;p40"/>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 name="Google Shape;525;p40"/>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6" name="Google Shape;526;p40"/>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527"/>
        <p:cNvGrpSpPr/>
        <p:nvPr/>
      </p:nvGrpSpPr>
      <p:grpSpPr>
        <a:xfrm>
          <a:off x="0" y="0"/>
          <a:ext cx="0" cy="0"/>
          <a:chOff x="0" y="0"/>
          <a:chExt cx="0" cy="0"/>
        </a:xfrm>
      </p:grpSpPr>
      <p:sp>
        <p:nvSpPr>
          <p:cNvPr id="528" name="Google Shape;52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9" name="Google Shape;52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0" name="Google Shape;53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31" name="Google Shape;531;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2" name="Google Shape;532;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3" name="Google Shape;533;p41"/>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34" name="Google Shape;534;p41"/>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1"/>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1"/>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1"/>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1"/>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39" name="Google Shape;539;p41"/>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40" name="Google Shape;540;p41"/>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1"/>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1"/>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1"/>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1"/>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45" name="Google Shape;545;p41"/>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46" name="Google Shape;546;p41"/>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1"/>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1"/>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9" name="Google Shape;549;p41"/>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550" name="Google Shape;550;p41"/>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41"/>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2" name="Google Shape;552;p41"/>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553"/>
        <p:cNvGrpSpPr/>
        <p:nvPr/>
      </p:nvGrpSpPr>
      <p:grpSpPr>
        <a:xfrm>
          <a:off x="0" y="0"/>
          <a:ext cx="0" cy="0"/>
          <a:chOff x="0" y="0"/>
          <a:chExt cx="0" cy="0"/>
        </a:xfrm>
      </p:grpSpPr>
      <p:sp>
        <p:nvSpPr>
          <p:cNvPr id="554" name="Google Shape;554;p4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7" name="Google Shape;557;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58" name="Google Shape;558;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9" name="Google Shape;559;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0" name="Google Shape;560;p4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4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5" name="Google Shape;565;p4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6" name="Google Shape;566;p4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7" name="Google Shape;567;p42"/>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68" name="Google Shape;568;p42"/>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69" name="Google Shape;569;p42"/>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70" name="Google Shape;570;p42"/>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71"/>
        <p:cNvGrpSpPr/>
        <p:nvPr/>
      </p:nvGrpSpPr>
      <p:grpSpPr>
        <a:xfrm>
          <a:off x="0" y="0"/>
          <a:ext cx="0" cy="0"/>
          <a:chOff x="0" y="0"/>
          <a:chExt cx="0" cy="0"/>
        </a:xfrm>
      </p:grpSpPr>
      <p:sp>
        <p:nvSpPr>
          <p:cNvPr id="572" name="Google Shape;572;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5" name="Google Shape;575;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76" name="Google Shape;576;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7" name="Google Shape;577;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8" name="Google Shape;578;p4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9" name="Google Shape;579;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3" name="Google Shape;583;p4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4" name="Google Shape;584;p4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5" name="Google Shape;585;p43"/>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86" name="Google Shape;586;p43"/>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87" name="Google Shape;587;p43"/>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88" name="Google Shape;588;p43"/>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89"/>
        <p:cNvGrpSpPr/>
        <p:nvPr/>
      </p:nvGrpSpPr>
      <p:grpSpPr>
        <a:xfrm>
          <a:off x="0" y="0"/>
          <a:ext cx="0" cy="0"/>
          <a:chOff x="0" y="0"/>
          <a:chExt cx="0" cy="0"/>
        </a:xfrm>
      </p:grpSpPr>
      <p:sp>
        <p:nvSpPr>
          <p:cNvPr id="590" name="Google Shape;590;p4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94" name="Google Shape;594;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5" name="Google Shape;595;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6" name="Google Shape;596;p44"/>
          <p:cNvSpPr txBox="1">
            <a:spLocks noGrp="1"/>
          </p:cNvSpPr>
          <p:nvPr>
            <p:ph type="subTitle" idx="3"/>
          </p:nvPr>
        </p:nvSpPr>
        <p:spPr>
          <a:xfrm>
            <a:off x="12300"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4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4"/>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1" name="Google Shape;601;p44"/>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44"/>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3" name="Google Shape;603;p44"/>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604" name="Google Shape;604;p44"/>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605" name="Google Shape;605;p44"/>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606" name="Google Shape;606;p44"/>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607"/>
        <p:cNvGrpSpPr/>
        <p:nvPr/>
      </p:nvGrpSpPr>
      <p:grpSpPr>
        <a:xfrm>
          <a:off x="0" y="0"/>
          <a:ext cx="0" cy="0"/>
          <a:chOff x="0" y="0"/>
          <a:chExt cx="0" cy="0"/>
        </a:xfrm>
      </p:grpSpPr>
      <p:sp>
        <p:nvSpPr>
          <p:cNvPr id="608" name="Google Shape;608;p4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0" name="Google Shape;61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1" name="Google Shape;61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12" name="Google Shape;612;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3" name="Google Shape;613;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45"/>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5" name="Google Shape;615;p4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5"/>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45"/>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45"/>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1" name="Google Shape;621;p45"/>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622" name="Google Shape;622;p45"/>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623" name="Google Shape;623;p45"/>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624" name="Google Shape;624;p45"/>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625"/>
        <p:cNvGrpSpPr/>
        <p:nvPr/>
      </p:nvGrpSpPr>
      <p:grpSpPr>
        <a:xfrm>
          <a:off x="0" y="0"/>
          <a:ext cx="0" cy="0"/>
          <a:chOff x="0" y="0"/>
          <a:chExt cx="0" cy="0"/>
        </a:xfrm>
      </p:grpSpPr>
      <p:sp>
        <p:nvSpPr>
          <p:cNvPr id="626" name="Google Shape;626;p4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8" name="Google Shape;628;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29" name="Google Shape;629;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0" name="Google Shape;630;p4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31" name="Google Shape;631;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2" name="Google Shape;632;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3" name="Google Shape;633;p4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4" name="Google Shape;634;p4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8" name="Google Shape;638;p4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4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4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2" name="Google Shape;642;p46"/>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43" name="Google Shape;643;p46"/>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644" name="Google Shape;644;p46"/>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45" name="Google Shape;645;p46"/>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646" name="Google Shape;646;p46"/>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647"/>
        <p:cNvGrpSpPr/>
        <p:nvPr/>
      </p:nvGrpSpPr>
      <p:grpSpPr>
        <a:xfrm>
          <a:off x="0" y="0"/>
          <a:ext cx="0" cy="0"/>
          <a:chOff x="0" y="0"/>
          <a:chExt cx="0" cy="0"/>
        </a:xfrm>
      </p:grpSpPr>
      <p:sp>
        <p:nvSpPr>
          <p:cNvPr id="648" name="Google Shape;648;p4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0" name="Google Shape;650;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1" name="Google Shape;651;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52" name="Google Shape;652;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3" name="Google Shape;653;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4" name="Google Shape;654;p4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5" name="Google Shape;655;p4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9" name="Google Shape;659;p4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0" name="Google Shape;660;p4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1" name="Google Shape;661;p4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3" name="Google Shape;663;p47"/>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64" name="Google Shape;664;p47"/>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65" name="Google Shape;665;p47"/>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66" name="Google Shape;666;p47"/>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67" name="Google Shape;667;p47"/>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68"/>
        <p:cNvGrpSpPr/>
        <p:nvPr/>
      </p:nvGrpSpPr>
      <p:grpSpPr>
        <a:xfrm>
          <a:off x="0" y="0"/>
          <a:ext cx="0" cy="0"/>
          <a:chOff x="0" y="0"/>
          <a:chExt cx="0" cy="0"/>
        </a:xfrm>
      </p:grpSpPr>
      <p:sp>
        <p:nvSpPr>
          <p:cNvPr id="669" name="Google Shape;669;p4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2" name="Google Shape;672;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74" name="Google Shape;674;p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5" name="Google Shape;675;p48"/>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6" name="Google Shape;676;p4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8"/>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0" name="Google Shape;680;p48"/>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48"/>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4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8"/>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84" name="Google Shape;684;p48"/>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85" name="Google Shape;685;p48"/>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86" name="Google Shape;686;p48"/>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87" name="Google Shape;687;p48"/>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88" name="Google Shape;688;p48"/>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89"/>
        <p:cNvGrpSpPr/>
        <p:nvPr/>
      </p:nvGrpSpPr>
      <p:grpSpPr>
        <a:xfrm>
          <a:off x="0" y="0"/>
          <a:ext cx="0" cy="0"/>
          <a:chOff x="0" y="0"/>
          <a:chExt cx="0" cy="0"/>
        </a:xfrm>
      </p:grpSpPr>
      <p:sp>
        <p:nvSpPr>
          <p:cNvPr id="690" name="Google Shape;690;p4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2" name="Google Shape;692;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93" name="Google Shape;693;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94" name="Google Shape;694;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95" name="Google Shape;695;p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49"/>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4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49"/>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2" name="Google Shape;702;p49"/>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3" name="Google Shape;703;p4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05" name="Google Shape;705;p49"/>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706" name="Google Shape;706;p49"/>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707" name="Google Shape;707;p49"/>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708" name="Google Shape;708;p49"/>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709" name="Google Shape;709;p49"/>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710"/>
        <p:cNvGrpSpPr/>
        <p:nvPr/>
      </p:nvGrpSpPr>
      <p:grpSpPr>
        <a:xfrm>
          <a:off x="0" y="0"/>
          <a:ext cx="0" cy="0"/>
          <a:chOff x="0" y="0"/>
          <a:chExt cx="0" cy="0"/>
        </a:xfrm>
      </p:grpSpPr>
      <p:sp>
        <p:nvSpPr>
          <p:cNvPr id="711" name="Google Shape;711;p5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4" name="Google Shape;714;p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6" name="Google Shape;716;p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7" name="Google Shape;717;p5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8" name="Google Shape;718;p5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4" name="Google Shape;724;p5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5" name="Google Shape;725;p5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5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7" name="Google Shape;727;p5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8" name="Google Shape;728;p50"/>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29" name="Google Shape;729;p50"/>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730" name="Google Shape;730;p50"/>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31" name="Google Shape;731;p50"/>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732" name="Google Shape;732;p50"/>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33" name="Google Shape;733;p50"/>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734"/>
        <p:cNvGrpSpPr/>
        <p:nvPr/>
      </p:nvGrpSpPr>
      <p:grpSpPr>
        <a:xfrm>
          <a:off x="0" y="0"/>
          <a:ext cx="0" cy="0"/>
          <a:chOff x="0" y="0"/>
          <a:chExt cx="0" cy="0"/>
        </a:xfrm>
      </p:grpSpPr>
      <p:sp>
        <p:nvSpPr>
          <p:cNvPr id="735" name="Google Shape;735;p5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7" name="Google Shape;737;p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8" name="Google Shape;738;p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39" name="Google Shape;739;p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40" name="Google Shape;740;p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1" name="Google Shape;741;p5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2" name="Google Shape;742;p5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5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9" name="Google Shape;749;p5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0" name="Google Shape;750;p5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1" name="Google Shape;751;p5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52" name="Google Shape;752;p51"/>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53" name="Google Shape;753;p51"/>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54" name="Google Shape;754;p51"/>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55" name="Google Shape;755;p51"/>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56" name="Google Shape;756;p51"/>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57" name="Google Shape;757;p51"/>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58"/>
        <p:cNvGrpSpPr/>
        <p:nvPr/>
      </p:nvGrpSpPr>
      <p:grpSpPr>
        <a:xfrm>
          <a:off x="0" y="0"/>
          <a:ext cx="0" cy="0"/>
          <a:chOff x="0" y="0"/>
          <a:chExt cx="0" cy="0"/>
        </a:xfrm>
      </p:grpSpPr>
      <p:sp>
        <p:nvSpPr>
          <p:cNvPr id="759" name="Google Shape;759;p5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1" name="Google Shape;761;p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62" name="Google Shape;762;p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63" name="Google Shape;763;p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4" name="Google Shape;764;p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52"/>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5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2"/>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2"/>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2"/>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2"/>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2"/>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52"/>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3" name="Google Shape;773;p52"/>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52"/>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5" name="Google Shape;775;p52"/>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52"/>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77" name="Google Shape;777;p52"/>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78" name="Google Shape;778;p52"/>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79" name="Google Shape;779;p52"/>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80" name="Google Shape;780;p52"/>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81" name="Google Shape;781;p52"/>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82"/>
        <p:cNvGrpSpPr/>
        <p:nvPr/>
      </p:nvGrpSpPr>
      <p:grpSpPr>
        <a:xfrm>
          <a:off x="0" y="0"/>
          <a:ext cx="0" cy="0"/>
          <a:chOff x="0" y="0"/>
          <a:chExt cx="0" cy="0"/>
        </a:xfrm>
      </p:grpSpPr>
      <p:sp>
        <p:nvSpPr>
          <p:cNvPr id="783" name="Google Shape;783;p53"/>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5" name="Google Shape;785;p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6" name="Google Shape;786;p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87" name="Google Shape;787;p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8" name="Google Shape;788;p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9" name="Google Shape;789;p53"/>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0" name="Google Shape;790;p53"/>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3"/>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3"/>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3"/>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3"/>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3"/>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53"/>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7" name="Google Shape;797;p53"/>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53"/>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9" name="Google Shape;799;p53"/>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0" name="Google Shape;800;p53"/>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801" name="Google Shape;801;p53"/>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802" name="Google Shape;802;p53"/>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803" name="Google Shape;803;p53"/>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804" name="Google Shape;804;p53"/>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805" name="Google Shape;805;p53"/>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806"/>
        <p:cNvGrpSpPr/>
        <p:nvPr/>
      </p:nvGrpSpPr>
      <p:grpSpPr>
        <a:xfrm>
          <a:off x="0" y="0"/>
          <a:ext cx="0" cy="0"/>
          <a:chOff x="0" y="0"/>
          <a:chExt cx="0" cy="0"/>
        </a:xfrm>
      </p:grpSpPr>
      <p:sp>
        <p:nvSpPr>
          <p:cNvPr id="807" name="Google Shape;807;p5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9" name="Google Shape;809;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0" name="Google Shape;810;p5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11" name="Google Shape;811;p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2" name="Google Shape;812;p5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3" name="Google Shape;813;p5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5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6" name="Google Shape;816;p5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8" name="Google Shape;818;p5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5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5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5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6" name="Google Shape;826;p54"/>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27" name="Google Shape;827;p54"/>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828" name="Google Shape;828;p54"/>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29" name="Google Shape;829;p54"/>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830" name="Google Shape;830;p54"/>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31" name="Google Shape;831;p54"/>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832" name="Google Shape;832;p54"/>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833"/>
        <p:cNvGrpSpPr/>
        <p:nvPr/>
      </p:nvGrpSpPr>
      <p:grpSpPr>
        <a:xfrm>
          <a:off x="0" y="0"/>
          <a:ext cx="0" cy="0"/>
          <a:chOff x="0" y="0"/>
          <a:chExt cx="0" cy="0"/>
        </a:xfrm>
      </p:grpSpPr>
      <p:sp>
        <p:nvSpPr>
          <p:cNvPr id="834" name="Google Shape;834;p5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6" name="Google Shape;836;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7" name="Google Shape;837;p5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38" name="Google Shape;838;p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9" name="Google Shape;839;p5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0" name="Google Shape;840;p5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1" name="Google Shape;841;p5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5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5" name="Google Shape;845;p5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5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5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5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3" name="Google Shape;853;p55"/>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54" name="Google Shape;854;p55"/>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55" name="Google Shape;855;p55"/>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56" name="Google Shape;856;p55"/>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57" name="Google Shape;857;p55"/>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58" name="Google Shape;858;p55"/>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59" name="Google Shape;859;p55"/>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60"/>
        <p:cNvGrpSpPr/>
        <p:nvPr/>
      </p:nvGrpSpPr>
      <p:grpSpPr>
        <a:xfrm>
          <a:off x="0" y="0"/>
          <a:ext cx="0" cy="0"/>
          <a:chOff x="0" y="0"/>
          <a:chExt cx="0" cy="0"/>
        </a:xfrm>
      </p:grpSpPr>
      <p:sp>
        <p:nvSpPr>
          <p:cNvPr id="861" name="Google Shape;861;p56"/>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3" name="Google Shape;863;p5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4" name="Google Shape;864;p5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65" name="Google Shape;865;p5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6" name="Google Shape;866;p5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56"/>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8" name="Google Shape;868;p56"/>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6"/>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0" name="Google Shape;870;p56"/>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6"/>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2" name="Google Shape;872;p56"/>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6"/>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56"/>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6"/>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56"/>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6"/>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56"/>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6"/>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0" name="Google Shape;880;p56"/>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81" name="Google Shape;881;p56"/>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82" name="Google Shape;882;p56"/>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83" name="Google Shape;883;p56"/>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84" name="Google Shape;884;p56"/>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85" name="Google Shape;885;p56"/>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86" name="Google Shape;886;p56"/>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87"/>
        <p:cNvGrpSpPr/>
        <p:nvPr/>
      </p:nvGrpSpPr>
      <p:grpSpPr>
        <a:xfrm>
          <a:off x="0" y="0"/>
          <a:ext cx="0" cy="0"/>
          <a:chOff x="0" y="0"/>
          <a:chExt cx="0" cy="0"/>
        </a:xfrm>
      </p:grpSpPr>
      <p:sp>
        <p:nvSpPr>
          <p:cNvPr id="888" name="Google Shape;888;p57"/>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0" name="Google Shape;890;p5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91" name="Google Shape;891;p5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92" name="Google Shape;892;p5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3" name="Google Shape;893;p5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4" name="Google Shape;894;p57"/>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5" name="Google Shape;895;p57"/>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7"/>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7" name="Google Shape;897;p57"/>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7"/>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9" name="Google Shape;899;p57"/>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7"/>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1" name="Google Shape;901;p57"/>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7"/>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3" name="Google Shape;903;p57"/>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7"/>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57"/>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7"/>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07" name="Google Shape;907;p57"/>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908" name="Google Shape;908;p57"/>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909" name="Google Shape;909;p57"/>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910" name="Google Shape;910;p57"/>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911" name="Google Shape;911;p57"/>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912" name="Google Shape;912;p57"/>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913" name="Google Shape;913;p57"/>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914"/>
        <p:cNvGrpSpPr/>
        <p:nvPr/>
      </p:nvGrpSpPr>
      <p:grpSpPr>
        <a:xfrm>
          <a:off x="0" y="0"/>
          <a:ext cx="0" cy="0"/>
          <a:chOff x="0" y="0"/>
          <a:chExt cx="0" cy="0"/>
        </a:xfrm>
      </p:grpSpPr>
      <p:sp>
        <p:nvSpPr>
          <p:cNvPr id="915" name="Google Shape;915;p5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6" name="Google Shape;916;p5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17" name="Google Shape;917;p5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5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19" name="Google Shape;919;p5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0" name="Google Shape;920;p5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2" name="Google Shape;922;p5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5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6" name="Google Shape;926;p5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8" name="Google Shape;928;p5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0" name="Google Shape;930;p5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2" name="Google Shape;932;p5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4" name="Google Shape;934;p5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36" name="Google Shape;936;p58"/>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37" name="Google Shape;937;p58"/>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938" name="Google Shape;938;p58"/>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39" name="Google Shape;939;p58"/>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940" name="Google Shape;940;p58"/>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41" name="Google Shape;941;p58"/>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942" name="Google Shape;942;p58"/>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43" name="Google Shape;943;p58"/>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944"/>
        <p:cNvGrpSpPr/>
        <p:nvPr/>
      </p:nvGrpSpPr>
      <p:grpSpPr>
        <a:xfrm>
          <a:off x="0" y="0"/>
          <a:ext cx="0" cy="0"/>
          <a:chOff x="0" y="0"/>
          <a:chExt cx="0" cy="0"/>
        </a:xfrm>
      </p:grpSpPr>
      <p:sp>
        <p:nvSpPr>
          <p:cNvPr id="945" name="Google Shape;945;p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47" name="Google Shape;947;p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49" name="Google Shape;949;p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5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2" name="Google Shape;952;p5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4" name="Google Shape;954;p5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6" name="Google Shape;956;p5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8" name="Google Shape;958;p5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0" name="Google Shape;960;p5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5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4" name="Google Shape;964;p5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66" name="Google Shape;966;p59"/>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67" name="Google Shape;967;p59"/>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68" name="Google Shape;968;p59"/>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69" name="Google Shape;969;p59"/>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70" name="Google Shape;970;p59"/>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71" name="Google Shape;971;p59"/>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72" name="Google Shape;972;p59"/>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73" name="Google Shape;973;p59"/>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74"/>
        <p:cNvGrpSpPr/>
        <p:nvPr/>
      </p:nvGrpSpPr>
      <p:grpSpPr>
        <a:xfrm>
          <a:off x="0" y="0"/>
          <a:ext cx="0" cy="0"/>
          <a:chOff x="0" y="0"/>
          <a:chExt cx="0" cy="0"/>
        </a:xfrm>
      </p:grpSpPr>
      <p:sp>
        <p:nvSpPr>
          <p:cNvPr id="975" name="Google Shape;975;p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6" name="Google Shape;976;p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77" name="Google Shape;977;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78" name="Google Shape;978;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79" name="Google Shape;979;p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0" name="Google Shape;980;p60"/>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0"/>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2" name="Google Shape;982;p60"/>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0"/>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4" name="Google Shape;984;p60"/>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0"/>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6" name="Google Shape;986;p60"/>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0"/>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8" name="Google Shape;988;p60"/>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0"/>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0" name="Google Shape;990;p60"/>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0"/>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2" name="Google Shape;992;p60"/>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0"/>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4" name="Google Shape;994;p60"/>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0"/>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96" name="Google Shape;996;p60"/>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97" name="Google Shape;997;p60"/>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98" name="Google Shape;998;p60"/>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99" name="Google Shape;999;p60"/>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000" name="Google Shape;1000;p60"/>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001" name="Google Shape;1001;p60"/>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002" name="Google Shape;1002;p60"/>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003" name="Google Shape;1003;p60"/>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004"/>
        <p:cNvGrpSpPr/>
        <p:nvPr/>
      </p:nvGrpSpPr>
      <p:grpSpPr>
        <a:xfrm>
          <a:off x="0" y="0"/>
          <a:ext cx="0" cy="0"/>
          <a:chOff x="0" y="0"/>
          <a:chExt cx="0" cy="0"/>
        </a:xfrm>
      </p:grpSpPr>
      <p:sp>
        <p:nvSpPr>
          <p:cNvPr id="1005" name="Google Shape;1005;p6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6" name="Google Shape;1006;p6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07" name="Google Shape;1007;p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08" name="Google Shape;1008;p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09" name="Google Shape;1009;p6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0" name="Google Shape;1010;p61"/>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1"/>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2" name="Google Shape;1012;p61"/>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1"/>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4" name="Google Shape;1014;p61"/>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1"/>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6" name="Google Shape;1016;p61"/>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1"/>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8" name="Google Shape;1018;p61"/>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1"/>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0" name="Google Shape;1020;p61"/>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1"/>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2" name="Google Shape;1022;p61"/>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1"/>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4" name="Google Shape;1024;p61"/>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1"/>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26" name="Google Shape;1026;p61"/>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027" name="Google Shape;1027;p61"/>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028" name="Google Shape;1028;p61"/>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1029" name="Google Shape;1029;p61"/>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1030" name="Google Shape;1030;p61"/>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1031" name="Google Shape;1031;p61"/>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1032" name="Google Shape;1032;p61"/>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1033" name="Google Shape;1033;p61"/>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ank Slide">
  <p:cSld name="CUSTOM_2_7_1_5_1_1">
    <p:spTree>
      <p:nvGrpSpPr>
        <p:cNvPr id="1" name="Shape 1034"/>
        <p:cNvGrpSpPr/>
        <p:nvPr/>
      </p:nvGrpSpPr>
      <p:grpSpPr>
        <a:xfrm>
          <a:off x="0" y="0"/>
          <a:ext cx="0" cy="0"/>
          <a:chOff x="0" y="0"/>
          <a:chExt cx="0" cy="0"/>
        </a:xfrm>
      </p:grpSpPr>
      <p:sp>
        <p:nvSpPr>
          <p:cNvPr id="1035" name="Google Shape;1035;p6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038"/>
        <p:cNvGrpSpPr/>
        <p:nvPr/>
      </p:nvGrpSpPr>
      <p:grpSpPr>
        <a:xfrm>
          <a:off x="0" y="0"/>
          <a:ext cx="0" cy="0"/>
          <a:chOff x="0" y="0"/>
          <a:chExt cx="0" cy="0"/>
        </a:xfrm>
      </p:grpSpPr>
      <p:pic>
        <p:nvPicPr>
          <p:cNvPr id="1039" name="Google Shape;1039;p6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40" name="Google Shape;1040;p6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042" name="Google Shape;1042;p6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1043" name="Google Shape;1043;p6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44" name="Google Shape;1044;p6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5" name="Google Shape;1045;p6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6" name="Google Shape;1046;p6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47" name="Google Shape;1047;p6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058"/>
        <p:cNvGrpSpPr/>
        <p:nvPr/>
      </p:nvGrpSpPr>
      <p:grpSpPr>
        <a:xfrm>
          <a:off x="0" y="0"/>
          <a:ext cx="0" cy="0"/>
          <a:chOff x="0" y="0"/>
          <a:chExt cx="0" cy="0"/>
        </a:xfrm>
      </p:grpSpPr>
      <p:pic>
        <p:nvPicPr>
          <p:cNvPr id="1059" name="Google Shape;1059;p6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60" name="Google Shape;1060;p6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6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1062" name="Google Shape;1062;p6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63" name="Google Shape;1063;p6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4" name="Google Shape;1064;p6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5" name="Google Shape;1065;p6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66" name="Google Shape;1066;p6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67" name="Google Shape;1067;p6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068"/>
        <p:cNvGrpSpPr/>
        <p:nvPr/>
      </p:nvGrpSpPr>
      <p:grpSpPr>
        <a:xfrm>
          <a:off x="0" y="0"/>
          <a:ext cx="0" cy="0"/>
          <a:chOff x="0" y="0"/>
          <a:chExt cx="0" cy="0"/>
        </a:xfrm>
      </p:grpSpPr>
      <p:pic>
        <p:nvPicPr>
          <p:cNvPr id="1069" name="Google Shape;1069;p6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70" name="Google Shape;1070;p6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71" name="Google Shape;1071;p6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1072" name="Google Shape;1072;p6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73" name="Google Shape;1073;p6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74" name="Google Shape;1074;p6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5" name="Google Shape;1075;p6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6" name="Google Shape;1076;p6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077" name="Google Shape;1077;p6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078"/>
        <p:cNvGrpSpPr/>
        <p:nvPr/>
      </p:nvGrpSpPr>
      <p:grpSpPr>
        <a:xfrm>
          <a:off x="0" y="0"/>
          <a:ext cx="0" cy="0"/>
          <a:chOff x="0" y="0"/>
          <a:chExt cx="0" cy="0"/>
        </a:xfrm>
      </p:grpSpPr>
      <p:pic>
        <p:nvPicPr>
          <p:cNvPr id="1079" name="Google Shape;1079;p6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80" name="Google Shape;1080;p6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81" name="Google Shape;1081;p6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082"/>
        <p:cNvGrpSpPr/>
        <p:nvPr/>
      </p:nvGrpSpPr>
      <p:grpSpPr>
        <a:xfrm>
          <a:off x="0" y="0"/>
          <a:ext cx="0" cy="0"/>
          <a:chOff x="0" y="0"/>
          <a:chExt cx="0" cy="0"/>
        </a:xfrm>
      </p:grpSpPr>
      <p:pic>
        <p:nvPicPr>
          <p:cNvPr id="1083" name="Google Shape;1083;p6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84" name="Google Shape;1084;p69"/>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85" name="Google Shape;1085;p6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86"/>
        <p:cNvGrpSpPr/>
        <p:nvPr/>
      </p:nvGrpSpPr>
      <p:grpSpPr>
        <a:xfrm>
          <a:off x="0" y="0"/>
          <a:ext cx="0" cy="0"/>
          <a:chOff x="0" y="0"/>
          <a:chExt cx="0" cy="0"/>
        </a:xfrm>
      </p:grpSpPr>
      <p:sp>
        <p:nvSpPr>
          <p:cNvPr id="1087" name="Google Shape;1087;p7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8" name="Google Shape;1088;p7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89" name="Google Shape;1089;p7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90" name="Google Shape;1090;p7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91" name="Google Shape;1091;p7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92" name="Google Shape;1092;p70"/>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093"/>
        <p:cNvGrpSpPr/>
        <p:nvPr/>
      </p:nvGrpSpPr>
      <p:grpSpPr>
        <a:xfrm>
          <a:off x="0" y="0"/>
          <a:ext cx="0" cy="0"/>
          <a:chOff x="0" y="0"/>
          <a:chExt cx="0" cy="0"/>
        </a:xfrm>
      </p:grpSpPr>
      <p:pic>
        <p:nvPicPr>
          <p:cNvPr id="1094" name="Google Shape;1094;p71"/>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095" name="Google Shape;1095;p71"/>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96" name="Google Shape;1096;p71"/>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097" name="Google Shape;1097;p71"/>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98" name="Google Shape;1098;p71"/>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99" name="Google Shape;1099;p7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100" name="Google Shape;1100;p7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1" name="Google Shape;1101;p7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102"/>
        <p:cNvGrpSpPr/>
        <p:nvPr/>
      </p:nvGrpSpPr>
      <p:grpSpPr>
        <a:xfrm>
          <a:off x="0" y="0"/>
          <a:ext cx="0" cy="0"/>
          <a:chOff x="0" y="0"/>
          <a:chExt cx="0" cy="0"/>
        </a:xfrm>
      </p:grpSpPr>
      <p:pic>
        <p:nvPicPr>
          <p:cNvPr id="1103" name="Google Shape;1103;p7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104" name="Google Shape;1104;p72"/>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05" name="Google Shape;1105;p72"/>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106" name="Google Shape;1106;p7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107"/>
        <p:cNvGrpSpPr/>
        <p:nvPr/>
      </p:nvGrpSpPr>
      <p:grpSpPr>
        <a:xfrm>
          <a:off x="0" y="0"/>
          <a:ext cx="0" cy="0"/>
          <a:chOff x="0" y="0"/>
          <a:chExt cx="0" cy="0"/>
        </a:xfrm>
      </p:grpSpPr>
      <p:pic>
        <p:nvPicPr>
          <p:cNvPr id="1108" name="Google Shape;1108;p7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09" name="Google Shape;1109;p7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7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73"/>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12" name="Google Shape;1112;p7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13" name="Google Shape;1113;p73"/>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114" name="Google Shape;1114;p7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115"/>
        <p:cNvGrpSpPr/>
        <p:nvPr/>
      </p:nvGrpSpPr>
      <p:grpSpPr>
        <a:xfrm>
          <a:off x="0" y="0"/>
          <a:ext cx="0" cy="0"/>
          <a:chOff x="0" y="0"/>
          <a:chExt cx="0" cy="0"/>
        </a:xfrm>
      </p:grpSpPr>
      <p:pic>
        <p:nvPicPr>
          <p:cNvPr id="1116" name="Google Shape;1116;p7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17" name="Google Shape;1117;p7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8" name="Google Shape;1118;p7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19" name="Google Shape;1119;p7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0" name="Google Shape;1120;p7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1" name="Google Shape;1121;p74"/>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122" name="Google Shape;1122;p7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23" name="Google Shape;1123;p7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4" name="Google Shape;1124;p7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125"/>
        <p:cNvGrpSpPr/>
        <p:nvPr/>
      </p:nvGrpSpPr>
      <p:grpSpPr>
        <a:xfrm>
          <a:off x="0" y="0"/>
          <a:ext cx="0" cy="0"/>
          <a:chOff x="0" y="0"/>
          <a:chExt cx="0" cy="0"/>
        </a:xfrm>
      </p:grpSpPr>
      <p:pic>
        <p:nvPicPr>
          <p:cNvPr id="1126" name="Google Shape;1126;p75"/>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cxnSp>
        <p:nvCxnSpPr>
          <p:cNvPr id="1127" name="Google Shape;1127;p7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28" name="Google Shape;1128;p7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9" name="Google Shape;1129;p7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0" name="Google Shape;1130;p75"/>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131" name="Google Shape;1131;p7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32" name="Google Shape;1132;p75"/>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3" name="Google Shape;1133;p7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34"/>
        <p:cNvGrpSpPr/>
        <p:nvPr/>
      </p:nvGrpSpPr>
      <p:grpSpPr>
        <a:xfrm>
          <a:off x="0" y="0"/>
          <a:ext cx="0" cy="0"/>
          <a:chOff x="0" y="0"/>
          <a:chExt cx="0" cy="0"/>
        </a:xfrm>
      </p:grpSpPr>
      <p:pic>
        <p:nvPicPr>
          <p:cNvPr id="1135" name="Google Shape;1135;p7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36" name="Google Shape;1136;p7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7" name="Google Shape;1137;p7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38" name="Google Shape;1138;p76"/>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9" name="Google Shape;1139;p76"/>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0" name="Google Shape;1140;p7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41" name="Google Shape;1141;p7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42" name="Google Shape;1142;p76"/>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143"/>
        <p:cNvGrpSpPr/>
        <p:nvPr/>
      </p:nvGrpSpPr>
      <p:grpSpPr>
        <a:xfrm>
          <a:off x="0" y="0"/>
          <a:ext cx="0" cy="0"/>
          <a:chOff x="0" y="0"/>
          <a:chExt cx="0" cy="0"/>
        </a:xfrm>
      </p:grpSpPr>
      <p:sp>
        <p:nvSpPr>
          <p:cNvPr id="1144" name="Google Shape;1144;p77"/>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45" name="Google Shape;1145;p7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46" name="Google Shape;1146;p7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47" name="Google Shape;1147;p77"/>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8" name="Google Shape;1148;p77"/>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49" name="Google Shape;1149;p7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50" name="Google Shape;1150;p7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51" name="Google Shape;1151;p77"/>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152"/>
        <p:cNvGrpSpPr/>
        <p:nvPr/>
      </p:nvGrpSpPr>
      <p:grpSpPr>
        <a:xfrm>
          <a:off x="0" y="0"/>
          <a:ext cx="0" cy="0"/>
          <a:chOff x="0" y="0"/>
          <a:chExt cx="0" cy="0"/>
        </a:xfrm>
      </p:grpSpPr>
      <p:pic>
        <p:nvPicPr>
          <p:cNvPr id="1153" name="Google Shape;1153;p7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54" name="Google Shape;1154;p7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5" name="Google Shape;1155;p78"/>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156" name="Google Shape;1156;p7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7" name="Google Shape;1157;p7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58" name="Google Shape;1158;p7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9" name="Google Shape;1159;p7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160" name="Google Shape;1160;p7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1" name="Google Shape;1161;p7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162"/>
        <p:cNvGrpSpPr/>
        <p:nvPr/>
      </p:nvGrpSpPr>
      <p:grpSpPr>
        <a:xfrm>
          <a:off x="0" y="0"/>
          <a:ext cx="0" cy="0"/>
          <a:chOff x="0" y="0"/>
          <a:chExt cx="0" cy="0"/>
        </a:xfrm>
      </p:grpSpPr>
      <p:sp>
        <p:nvSpPr>
          <p:cNvPr id="1163" name="Google Shape;1163;p7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164" name="Google Shape;1164;p7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165" name="Google Shape;1165;p79"/>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166" name="Google Shape;1166;p7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7" name="Google Shape;1167;p79"/>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68" name="Google Shape;1168;p7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9" name="Google Shape;1169;p79"/>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70" name="Google Shape;1170;p7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171"/>
        <p:cNvGrpSpPr/>
        <p:nvPr/>
      </p:nvGrpSpPr>
      <p:grpSpPr>
        <a:xfrm>
          <a:off x="0" y="0"/>
          <a:ext cx="0" cy="0"/>
          <a:chOff x="0" y="0"/>
          <a:chExt cx="0" cy="0"/>
        </a:xfrm>
      </p:grpSpPr>
      <p:sp>
        <p:nvSpPr>
          <p:cNvPr id="1172" name="Google Shape;1172;p8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8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74" name="Google Shape;1174;p8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75" name="Google Shape;1175;p8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176" name="Google Shape;1176;p8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77" name="Google Shape;1177;p8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78" name="Google Shape;1178;p80"/>
          <p:cNvGrpSpPr/>
          <p:nvPr/>
        </p:nvGrpSpPr>
        <p:grpSpPr>
          <a:xfrm>
            <a:off x="457200" y="1378813"/>
            <a:ext cx="776889" cy="621300"/>
            <a:chOff x="457200" y="1378813"/>
            <a:chExt cx="776889" cy="621300"/>
          </a:xfrm>
        </p:grpSpPr>
        <p:sp>
          <p:nvSpPr>
            <p:cNvPr id="1179" name="Google Shape;1179;p8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80" name="Google Shape;1180;p8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 name="Google Shape;1181;p80"/>
          <p:cNvGrpSpPr/>
          <p:nvPr/>
        </p:nvGrpSpPr>
        <p:grpSpPr>
          <a:xfrm>
            <a:off x="457200" y="2228725"/>
            <a:ext cx="776889" cy="621300"/>
            <a:chOff x="457200" y="1378813"/>
            <a:chExt cx="776889" cy="621300"/>
          </a:xfrm>
        </p:grpSpPr>
        <p:sp>
          <p:nvSpPr>
            <p:cNvPr id="1182" name="Google Shape;1182;p8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83" name="Google Shape;1183;p8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 name="Google Shape;1184;p80"/>
          <p:cNvGrpSpPr/>
          <p:nvPr/>
        </p:nvGrpSpPr>
        <p:grpSpPr>
          <a:xfrm>
            <a:off x="457200" y="3073850"/>
            <a:ext cx="776889" cy="621300"/>
            <a:chOff x="457200" y="1378813"/>
            <a:chExt cx="776889" cy="621300"/>
          </a:xfrm>
        </p:grpSpPr>
        <p:sp>
          <p:nvSpPr>
            <p:cNvPr id="1185" name="Google Shape;1185;p8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86" name="Google Shape;1186;p8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7" name="Google Shape;1187;p80"/>
          <p:cNvGrpSpPr/>
          <p:nvPr/>
        </p:nvGrpSpPr>
        <p:grpSpPr>
          <a:xfrm>
            <a:off x="457200" y="3923750"/>
            <a:ext cx="776889" cy="621300"/>
            <a:chOff x="457200" y="1378813"/>
            <a:chExt cx="776889" cy="621300"/>
          </a:xfrm>
        </p:grpSpPr>
        <p:sp>
          <p:nvSpPr>
            <p:cNvPr id="1188" name="Google Shape;1188;p8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9" name="Google Shape;1189;p8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0" name="Google Shape;1190;p80"/>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1" name="Google Shape;1191;p8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8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8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80"/>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5" name="Google Shape;1195;p80"/>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6" name="Google Shape;1196;p80"/>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197"/>
        <p:cNvGrpSpPr/>
        <p:nvPr/>
      </p:nvGrpSpPr>
      <p:grpSpPr>
        <a:xfrm>
          <a:off x="0" y="0"/>
          <a:ext cx="0" cy="0"/>
          <a:chOff x="0" y="0"/>
          <a:chExt cx="0" cy="0"/>
        </a:xfrm>
      </p:grpSpPr>
      <p:sp>
        <p:nvSpPr>
          <p:cNvPr id="1198" name="Google Shape;1198;p8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8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00" name="Google Shape;1200;p8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01" name="Google Shape;1201;p8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202" name="Google Shape;1202;p8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03" name="Google Shape;1203;p8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04" name="Google Shape;1204;p81"/>
          <p:cNvGrpSpPr/>
          <p:nvPr/>
        </p:nvGrpSpPr>
        <p:grpSpPr>
          <a:xfrm>
            <a:off x="457200" y="1300225"/>
            <a:ext cx="776889" cy="621300"/>
            <a:chOff x="457200" y="1378813"/>
            <a:chExt cx="776889" cy="621300"/>
          </a:xfrm>
        </p:grpSpPr>
        <p:sp>
          <p:nvSpPr>
            <p:cNvPr id="1205" name="Google Shape;1205;p8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6" name="Google Shape;1206;p8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81"/>
          <p:cNvGrpSpPr/>
          <p:nvPr/>
        </p:nvGrpSpPr>
        <p:grpSpPr>
          <a:xfrm>
            <a:off x="457200" y="2000125"/>
            <a:ext cx="776889" cy="621300"/>
            <a:chOff x="457200" y="1378813"/>
            <a:chExt cx="776889" cy="621300"/>
          </a:xfrm>
        </p:grpSpPr>
        <p:sp>
          <p:nvSpPr>
            <p:cNvPr id="1208" name="Google Shape;1208;p8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9" name="Google Shape;1209;p8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 name="Google Shape;1210;p81"/>
          <p:cNvGrpSpPr/>
          <p:nvPr/>
        </p:nvGrpSpPr>
        <p:grpSpPr>
          <a:xfrm>
            <a:off x="457200" y="2692850"/>
            <a:ext cx="776889" cy="621300"/>
            <a:chOff x="457200" y="1378813"/>
            <a:chExt cx="776889" cy="621300"/>
          </a:xfrm>
        </p:grpSpPr>
        <p:sp>
          <p:nvSpPr>
            <p:cNvPr id="1211" name="Google Shape;1211;p8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12" name="Google Shape;1212;p8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81"/>
          <p:cNvGrpSpPr/>
          <p:nvPr/>
        </p:nvGrpSpPr>
        <p:grpSpPr>
          <a:xfrm>
            <a:off x="457200" y="3390350"/>
            <a:ext cx="776889" cy="621300"/>
            <a:chOff x="457200" y="1378813"/>
            <a:chExt cx="776889" cy="621300"/>
          </a:xfrm>
        </p:grpSpPr>
        <p:sp>
          <p:nvSpPr>
            <p:cNvPr id="1214" name="Google Shape;1214;p8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15" name="Google Shape;1215;p8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6" name="Google Shape;1216;p81"/>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7" name="Google Shape;1217;p8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8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8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8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1" name="Google Shape;1221;p81"/>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2" name="Google Shape;1222;p81"/>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23" name="Google Shape;1223;p81"/>
          <p:cNvGrpSpPr/>
          <p:nvPr/>
        </p:nvGrpSpPr>
        <p:grpSpPr>
          <a:xfrm>
            <a:off x="469500" y="4083075"/>
            <a:ext cx="776889" cy="621300"/>
            <a:chOff x="457200" y="1378813"/>
            <a:chExt cx="776889" cy="621300"/>
          </a:xfrm>
        </p:grpSpPr>
        <p:sp>
          <p:nvSpPr>
            <p:cNvPr id="1224" name="Google Shape;1224;p81"/>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25" name="Google Shape;1225;p81"/>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6" name="Google Shape;1226;p8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8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1228"/>
        <p:cNvGrpSpPr/>
        <p:nvPr/>
      </p:nvGrpSpPr>
      <p:grpSpPr>
        <a:xfrm>
          <a:off x="0" y="0"/>
          <a:ext cx="0" cy="0"/>
          <a:chOff x="0" y="0"/>
          <a:chExt cx="0" cy="0"/>
        </a:xfrm>
      </p:grpSpPr>
      <p:sp>
        <p:nvSpPr>
          <p:cNvPr id="1229" name="Google Shape;1229;p8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8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1" name="Google Shape;1231;p8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32" name="Google Shape;1232;p8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233" name="Google Shape;1233;p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34" name="Google Shape;1234;p8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35" name="Google Shape;1235;p82"/>
          <p:cNvGrpSpPr/>
          <p:nvPr/>
        </p:nvGrpSpPr>
        <p:grpSpPr>
          <a:xfrm>
            <a:off x="457200" y="1237825"/>
            <a:ext cx="776900" cy="486300"/>
            <a:chOff x="457200" y="1466425"/>
            <a:chExt cx="776900" cy="486300"/>
          </a:xfrm>
        </p:grpSpPr>
        <p:sp>
          <p:nvSpPr>
            <p:cNvPr id="1236" name="Google Shape;1236;p8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7" name="Google Shape;1237;p8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8" name="Google Shape;1238;p82"/>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9" name="Google Shape;1239;p8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0" name="Google Shape;1240;p82"/>
          <p:cNvGrpSpPr/>
          <p:nvPr/>
        </p:nvGrpSpPr>
        <p:grpSpPr>
          <a:xfrm>
            <a:off x="457200" y="1828900"/>
            <a:ext cx="776900" cy="486300"/>
            <a:chOff x="457200" y="1466425"/>
            <a:chExt cx="776900" cy="486300"/>
          </a:xfrm>
        </p:grpSpPr>
        <p:sp>
          <p:nvSpPr>
            <p:cNvPr id="1241" name="Google Shape;1241;p8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42" name="Google Shape;1242;p8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3" name="Google Shape;1243;p8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4" name="Google Shape;1244;p82"/>
          <p:cNvGrpSpPr/>
          <p:nvPr/>
        </p:nvGrpSpPr>
        <p:grpSpPr>
          <a:xfrm>
            <a:off x="457200" y="2419975"/>
            <a:ext cx="776900" cy="486300"/>
            <a:chOff x="457200" y="1466425"/>
            <a:chExt cx="776900" cy="486300"/>
          </a:xfrm>
        </p:grpSpPr>
        <p:sp>
          <p:nvSpPr>
            <p:cNvPr id="1245" name="Google Shape;1245;p8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6" name="Google Shape;1246;p8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7" name="Google Shape;1247;p8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8" name="Google Shape;1248;p82"/>
          <p:cNvGrpSpPr/>
          <p:nvPr/>
        </p:nvGrpSpPr>
        <p:grpSpPr>
          <a:xfrm>
            <a:off x="457200" y="3011050"/>
            <a:ext cx="776900" cy="486300"/>
            <a:chOff x="457200" y="1466425"/>
            <a:chExt cx="776900" cy="486300"/>
          </a:xfrm>
        </p:grpSpPr>
        <p:sp>
          <p:nvSpPr>
            <p:cNvPr id="1249" name="Google Shape;1249;p8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50" name="Google Shape;1250;p8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1" name="Google Shape;1251;p8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2" name="Google Shape;1252;p82"/>
          <p:cNvGrpSpPr/>
          <p:nvPr/>
        </p:nvGrpSpPr>
        <p:grpSpPr>
          <a:xfrm>
            <a:off x="457200" y="3602137"/>
            <a:ext cx="776900" cy="486300"/>
            <a:chOff x="457200" y="1466425"/>
            <a:chExt cx="776900" cy="486300"/>
          </a:xfrm>
        </p:grpSpPr>
        <p:sp>
          <p:nvSpPr>
            <p:cNvPr id="1253" name="Google Shape;1253;p8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54" name="Google Shape;1254;p8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5" name="Google Shape;1255;p8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6" name="Google Shape;1256;p82"/>
          <p:cNvGrpSpPr/>
          <p:nvPr/>
        </p:nvGrpSpPr>
        <p:grpSpPr>
          <a:xfrm>
            <a:off x="457200" y="4193262"/>
            <a:ext cx="776900" cy="486300"/>
            <a:chOff x="457200" y="1466425"/>
            <a:chExt cx="776900" cy="486300"/>
          </a:xfrm>
        </p:grpSpPr>
        <p:sp>
          <p:nvSpPr>
            <p:cNvPr id="1257" name="Google Shape;1257;p8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8" name="Google Shape;1258;p8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9" name="Google Shape;1259;p82"/>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0" name="Google Shape;1260;p82"/>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1" name="Google Shape;1261;p8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2" name="Google Shape;1262;p82"/>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3" name="Google Shape;1263;p82"/>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1264"/>
        <p:cNvGrpSpPr/>
        <p:nvPr/>
      </p:nvGrpSpPr>
      <p:grpSpPr>
        <a:xfrm>
          <a:off x="0" y="0"/>
          <a:ext cx="0" cy="0"/>
          <a:chOff x="0" y="0"/>
          <a:chExt cx="0" cy="0"/>
        </a:xfrm>
      </p:grpSpPr>
      <p:sp>
        <p:nvSpPr>
          <p:cNvPr id="1265" name="Google Shape;1265;p8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8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7" name="Google Shape;1267;p8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68" name="Google Shape;1268;p8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269" name="Google Shape;1269;p8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70" name="Google Shape;1270;p8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71" name="Google Shape;1271;p83"/>
          <p:cNvGrpSpPr/>
          <p:nvPr/>
        </p:nvGrpSpPr>
        <p:grpSpPr>
          <a:xfrm>
            <a:off x="457200" y="1237825"/>
            <a:ext cx="776900" cy="486300"/>
            <a:chOff x="457200" y="1466425"/>
            <a:chExt cx="776900" cy="486300"/>
          </a:xfrm>
        </p:grpSpPr>
        <p:sp>
          <p:nvSpPr>
            <p:cNvPr id="1272" name="Google Shape;1272;p8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73" name="Google Shape;1273;p8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4" name="Google Shape;1274;p83"/>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75" name="Google Shape;1275;p8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6" name="Google Shape;1276;p83"/>
          <p:cNvGrpSpPr/>
          <p:nvPr/>
        </p:nvGrpSpPr>
        <p:grpSpPr>
          <a:xfrm>
            <a:off x="457200" y="1828900"/>
            <a:ext cx="776900" cy="486300"/>
            <a:chOff x="457200" y="1466425"/>
            <a:chExt cx="776900" cy="486300"/>
          </a:xfrm>
        </p:grpSpPr>
        <p:sp>
          <p:nvSpPr>
            <p:cNvPr id="1277" name="Google Shape;1277;p8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8" name="Google Shape;1278;p8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9" name="Google Shape;1279;p8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0" name="Google Shape;1280;p83"/>
          <p:cNvGrpSpPr/>
          <p:nvPr/>
        </p:nvGrpSpPr>
        <p:grpSpPr>
          <a:xfrm>
            <a:off x="457200" y="2419975"/>
            <a:ext cx="776900" cy="486300"/>
            <a:chOff x="457200" y="1466425"/>
            <a:chExt cx="776900" cy="486300"/>
          </a:xfrm>
        </p:grpSpPr>
        <p:sp>
          <p:nvSpPr>
            <p:cNvPr id="1281" name="Google Shape;1281;p8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82" name="Google Shape;1282;p8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3" name="Google Shape;1283;p8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4" name="Google Shape;1284;p83"/>
          <p:cNvGrpSpPr/>
          <p:nvPr/>
        </p:nvGrpSpPr>
        <p:grpSpPr>
          <a:xfrm>
            <a:off x="457200" y="3011050"/>
            <a:ext cx="776900" cy="486300"/>
            <a:chOff x="457200" y="1466425"/>
            <a:chExt cx="776900" cy="486300"/>
          </a:xfrm>
        </p:grpSpPr>
        <p:sp>
          <p:nvSpPr>
            <p:cNvPr id="1285" name="Google Shape;1285;p8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6" name="Google Shape;1286;p8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7" name="Google Shape;1287;p8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8" name="Google Shape;1288;p83"/>
          <p:cNvGrpSpPr/>
          <p:nvPr/>
        </p:nvGrpSpPr>
        <p:grpSpPr>
          <a:xfrm>
            <a:off x="457200" y="3602137"/>
            <a:ext cx="776900" cy="486300"/>
            <a:chOff x="457200" y="1466425"/>
            <a:chExt cx="776900" cy="486300"/>
          </a:xfrm>
        </p:grpSpPr>
        <p:sp>
          <p:nvSpPr>
            <p:cNvPr id="1289" name="Google Shape;1289;p8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90" name="Google Shape;1290;p8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1" name="Google Shape;1291;p8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2" name="Google Shape;1292;p83"/>
          <p:cNvGrpSpPr/>
          <p:nvPr/>
        </p:nvGrpSpPr>
        <p:grpSpPr>
          <a:xfrm>
            <a:off x="457200" y="4193262"/>
            <a:ext cx="776900" cy="486300"/>
            <a:chOff x="457200" y="1466425"/>
            <a:chExt cx="776900" cy="486300"/>
          </a:xfrm>
        </p:grpSpPr>
        <p:sp>
          <p:nvSpPr>
            <p:cNvPr id="1293" name="Google Shape;1293;p8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4" name="Google Shape;1294;p8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5" name="Google Shape;1295;p83"/>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6" name="Google Shape;1296;p83"/>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7" name="Google Shape;1297;p8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8" name="Google Shape;1298;p83"/>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9" name="Google Shape;1299;p83"/>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1300"/>
        <p:cNvGrpSpPr/>
        <p:nvPr/>
      </p:nvGrpSpPr>
      <p:grpSpPr>
        <a:xfrm>
          <a:off x="0" y="0"/>
          <a:ext cx="0" cy="0"/>
          <a:chOff x="0" y="0"/>
          <a:chExt cx="0" cy="0"/>
        </a:xfrm>
      </p:grpSpPr>
      <p:sp>
        <p:nvSpPr>
          <p:cNvPr id="1301" name="Google Shape;1301;p84"/>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8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3" name="Google Shape;1303;p8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4" name="Google Shape;1304;p8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305" name="Google Shape;1305;p8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06" name="Google Shape;1306;p8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307" name="Google Shape;1307;p84"/>
          <p:cNvGrpSpPr/>
          <p:nvPr/>
        </p:nvGrpSpPr>
        <p:grpSpPr>
          <a:xfrm>
            <a:off x="457222" y="1149803"/>
            <a:ext cx="713194" cy="446423"/>
            <a:chOff x="457200" y="1466425"/>
            <a:chExt cx="776900" cy="486300"/>
          </a:xfrm>
        </p:grpSpPr>
        <p:sp>
          <p:nvSpPr>
            <p:cNvPr id="1308" name="Google Shape;1308;p8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09" name="Google Shape;1309;p8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0" name="Google Shape;1310;p84"/>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1" name="Google Shape;1311;p84"/>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2" name="Google Shape;1312;p84"/>
          <p:cNvGrpSpPr/>
          <p:nvPr/>
        </p:nvGrpSpPr>
        <p:grpSpPr>
          <a:xfrm>
            <a:off x="457222" y="1672428"/>
            <a:ext cx="713194" cy="446423"/>
            <a:chOff x="457200" y="1466425"/>
            <a:chExt cx="776900" cy="486300"/>
          </a:xfrm>
        </p:grpSpPr>
        <p:sp>
          <p:nvSpPr>
            <p:cNvPr id="1313" name="Google Shape;1313;p8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4" name="Google Shape;1314;p8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5" name="Google Shape;1315;p84"/>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6" name="Google Shape;1316;p84"/>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7" name="Google Shape;1317;p84"/>
          <p:cNvGrpSpPr/>
          <p:nvPr/>
        </p:nvGrpSpPr>
        <p:grpSpPr>
          <a:xfrm>
            <a:off x="457197" y="2195578"/>
            <a:ext cx="713194" cy="446423"/>
            <a:chOff x="457200" y="1466425"/>
            <a:chExt cx="776900" cy="486300"/>
          </a:xfrm>
        </p:grpSpPr>
        <p:sp>
          <p:nvSpPr>
            <p:cNvPr id="1318" name="Google Shape;1318;p8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19" name="Google Shape;1319;p8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0" name="Google Shape;1320;p84"/>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1" name="Google Shape;1321;p84"/>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2" name="Google Shape;1322;p84"/>
          <p:cNvGrpSpPr/>
          <p:nvPr/>
        </p:nvGrpSpPr>
        <p:grpSpPr>
          <a:xfrm>
            <a:off x="457197" y="2718203"/>
            <a:ext cx="713194" cy="446423"/>
            <a:chOff x="457200" y="1466425"/>
            <a:chExt cx="776900" cy="486300"/>
          </a:xfrm>
        </p:grpSpPr>
        <p:sp>
          <p:nvSpPr>
            <p:cNvPr id="1323" name="Google Shape;1323;p8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4" name="Google Shape;1324;p8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5" name="Google Shape;1325;p84"/>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6" name="Google Shape;1326;p84"/>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7" name="Google Shape;1327;p84"/>
          <p:cNvGrpSpPr/>
          <p:nvPr/>
        </p:nvGrpSpPr>
        <p:grpSpPr>
          <a:xfrm>
            <a:off x="457222" y="3240828"/>
            <a:ext cx="713194" cy="446423"/>
            <a:chOff x="457200" y="1466425"/>
            <a:chExt cx="776900" cy="486300"/>
          </a:xfrm>
        </p:grpSpPr>
        <p:sp>
          <p:nvSpPr>
            <p:cNvPr id="1328" name="Google Shape;1328;p8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29" name="Google Shape;1329;p8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0" name="Google Shape;1330;p84"/>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1" name="Google Shape;1331;p84"/>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2" name="Google Shape;1332;p84"/>
          <p:cNvGrpSpPr/>
          <p:nvPr/>
        </p:nvGrpSpPr>
        <p:grpSpPr>
          <a:xfrm>
            <a:off x="457222" y="3763453"/>
            <a:ext cx="713194" cy="446423"/>
            <a:chOff x="457200" y="1466425"/>
            <a:chExt cx="776900" cy="486300"/>
          </a:xfrm>
        </p:grpSpPr>
        <p:sp>
          <p:nvSpPr>
            <p:cNvPr id="1333" name="Google Shape;1333;p8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4" name="Google Shape;1334;p8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5" name="Google Shape;1335;p84"/>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6" name="Google Shape;1336;p84"/>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7" name="Google Shape;1337;p84"/>
          <p:cNvGrpSpPr/>
          <p:nvPr/>
        </p:nvGrpSpPr>
        <p:grpSpPr>
          <a:xfrm>
            <a:off x="457222" y="4311603"/>
            <a:ext cx="713194" cy="446423"/>
            <a:chOff x="457200" y="1466425"/>
            <a:chExt cx="776900" cy="486300"/>
          </a:xfrm>
        </p:grpSpPr>
        <p:sp>
          <p:nvSpPr>
            <p:cNvPr id="1338" name="Google Shape;1338;p8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39" name="Google Shape;1339;p8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0" name="Google Shape;1340;p84"/>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1341"/>
        <p:cNvGrpSpPr/>
        <p:nvPr/>
      </p:nvGrpSpPr>
      <p:grpSpPr>
        <a:xfrm>
          <a:off x="0" y="0"/>
          <a:ext cx="0" cy="0"/>
          <a:chOff x="0" y="0"/>
          <a:chExt cx="0" cy="0"/>
        </a:xfrm>
      </p:grpSpPr>
      <p:sp>
        <p:nvSpPr>
          <p:cNvPr id="1342" name="Google Shape;1342;p8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3" name="Google Shape;1343;p8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44" name="Google Shape;1344;p8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345" name="Google Shape;1345;p8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46" name="Google Shape;1346;p8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7" name="Google Shape;1347;p8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8" name="Google Shape;1348;p85"/>
          <p:cNvGrpSpPr/>
          <p:nvPr/>
        </p:nvGrpSpPr>
        <p:grpSpPr>
          <a:xfrm>
            <a:off x="457427" y="3873038"/>
            <a:ext cx="602564" cy="377174"/>
            <a:chOff x="457200" y="1466425"/>
            <a:chExt cx="776900" cy="486300"/>
          </a:xfrm>
        </p:grpSpPr>
        <p:sp>
          <p:nvSpPr>
            <p:cNvPr id="1349" name="Google Shape;1349;p8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50" name="Google Shape;1350;p8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1" name="Google Shape;1351;p8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2" name="Google Shape;1352;p8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3" name="Google Shape;1353;p85"/>
          <p:cNvGrpSpPr/>
          <p:nvPr/>
        </p:nvGrpSpPr>
        <p:grpSpPr>
          <a:xfrm>
            <a:off x="457315" y="4311142"/>
            <a:ext cx="602564" cy="377174"/>
            <a:chOff x="457200" y="1466425"/>
            <a:chExt cx="776900" cy="486300"/>
          </a:xfrm>
        </p:grpSpPr>
        <p:sp>
          <p:nvSpPr>
            <p:cNvPr id="1354" name="Google Shape;1354;p8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5" name="Google Shape;1355;p8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6" name="Google Shape;1356;p8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7" name="Google Shape;1357;p8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8" name="Google Shape;1358;p85"/>
          <p:cNvGrpSpPr/>
          <p:nvPr/>
        </p:nvGrpSpPr>
        <p:grpSpPr>
          <a:xfrm>
            <a:off x="457377" y="2996663"/>
            <a:ext cx="602564" cy="377174"/>
            <a:chOff x="457200" y="1466425"/>
            <a:chExt cx="776900" cy="486300"/>
          </a:xfrm>
        </p:grpSpPr>
        <p:sp>
          <p:nvSpPr>
            <p:cNvPr id="1359" name="Google Shape;1359;p8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60" name="Google Shape;1360;p8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1" name="Google Shape;1361;p8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2" name="Google Shape;1362;p8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3" name="Google Shape;1363;p85"/>
          <p:cNvGrpSpPr/>
          <p:nvPr/>
        </p:nvGrpSpPr>
        <p:grpSpPr>
          <a:xfrm>
            <a:off x="457265" y="3434767"/>
            <a:ext cx="602564" cy="377174"/>
            <a:chOff x="457200" y="1466425"/>
            <a:chExt cx="776900" cy="486300"/>
          </a:xfrm>
        </p:grpSpPr>
        <p:sp>
          <p:nvSpPr>
            <p:cNvPr id="1364" name="Google Shape;1364;p8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5" name="Google Shape;1365;p8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6" name="Google Shape;1366;p8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7" name="Google Shape;1367;p8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8" name="Google Shape;1368;p85"/>
          <p:cNvGrpSpPr/>
          <p:nvPr/>
        </p:nvGrpSpPr>
        <p:grpSpPr>
          <a:xfrm>
            <a:off x="457402" y="2135288"/>
            <a:ext cx="602564" cy="377174"/>
            <a:chOff x="457200" y="1466425"/>
            <a:chExt cx="776900" cy="486300"/>
          </a:xfrm>
        </p:grpSpPr>
        <p:sp>
          <p:nvSpPr>
            <p:cNvPr id="1369" name="Google Shape;1369;p8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70" name="Google Shape;1370;p8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1" name="Google Shape;1371;p85"/>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2" name="Google Shape;1372;p8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3" name="Google Shape;1373;p85"/>
          <p:cNvGrpSpPr/>
          <p:nvPr/>
        </p:nvGrpSpPr>
        <p:grpSpPr>
          <a:xfrm>
            <a:off x="457290" y="2573392"/>
            <a:ext cx="602564" cy="377174"/>
            <a:chOff x="457200" y="1466425"/>
            <a:chExt cx="776900" cy="486300"/>
          </a:xfrm>
        </p:grpSpPr>
        <p:sp>
          <p:nvSpPr>
            <p:cNvPr id="1374" name="Google Shape;1374;p8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5" name="Google Shape;1375;p8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6" name="Google Shape;1376;p85"/>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7" name="Google Shape;1377;p8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8" name="Google Shape;1378;p85"/>
          <p:cNvGrpSpPr/>
          <p:nvPr/>
        </p:nvGrpSpPr>
        <p:grpSpPr>
          <a:xfrm>
            <a:off x="457352" y="1258913"/>
            <a:ext cx="602564" cy="377174"/>
            <a:chOff x="457200" y="1466425"/>
            <a:chExt cx="776900" cy="486300"/>
          </a:xfrm>
        </p:grpSpPr>
        <p:sp>
          <p:nvSpPr>
            <p:cNvPr id="1379" name="Google Shape;1379;p8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80" name="Google Shape;1380;p8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1" name="Google Shape;1381;p85"/>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2" name="Google Shape;1382;p8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3" name="Google Shape;1383;p85"/>
          <p:cNvGrpSpPr/>
          <p:nvPr/>
        </p:nvGrpSpPr>
        <p:grpSpPr>
          <a:xfrm>
            <a:off x="457240" y="1697017"/>
            <a:ext cx="602564" cy="377174"/>
            <a:chOff x="457200" y="1466425"/>
            <a:chExt cx="776900" cy="486300"/>
          </a:xfrm>
        </p:grpSpPr>
        <p:sp>
          <p:nvSpPr>
            <p:cNvPr id="1384" name="Google Shape;1384;p8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5" name="Google Shape;1385;p8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6" name="Google Shape;1386;p85"/>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1387"/>
        <p:cNvGrpSpPr/>
        <p:nvPr/>
      </p:nvGrpSpPr>
      <p:grpSpPr>
        <a:xfrm>
          <a:off x="0" y="0"/>
          <a:ext cx="0" cy="0"/>
          <a:chOff x="0" y="0"/>
          <a:chExt cx="0" cy="0"/>
        </a:xfrm>
      </p:grpSpPr>
      <p:sp>
        <p:nvSpPr>
          <p:cNvPr id="1388" name="Google Shape;1388;p8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9" name="Google Shape;1389;p8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90" name="Google Shape;1390;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391" name="Google Shape;1391;p8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92" name="Google Shape;1392;p8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3" name="Google Shape;1393;p8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4" name="Google Shape;1394;p86"/>
          <p:cNvGrpSpPr/>
          <p:nvPr/>
        </p:nvGrpSpPr>
        <p:grpSpPr>
          <a:xfrm>
            <a:off x="457427" y="3873038"/>
            <a:ext cx="602564" cy="377174"/>
            <a:chOff x="457200" y="1466425"/>
            <a:chExt cx="776900" cy="486300"/>
          </a:xfrm>
        </p:grpSpPr>
        <p:sp>
          <p:nvSpPr>
            <p:cNvPr id="1395" name="Google Shape;1395;p8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6" name="Google Shape;1396;p8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7" name="Google Shape;1397;p8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8" name="Google Shape;1398;p8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9" name="Google Shape;1399;p86"/>
          <p:cNvGrpSpPr/>
          <p:nvPr/>
        </p:nvGrpSpPr>
        <p:grpSpPr>
          <a:xfrm>
            <a:off x="457315" y="4311142"/>
            <a:ext cx="602564" cy="377174"/>
            <a:chOff x="457200" y="1466425"/>
            <a:chExt cx="776900" cy="486300"/>
          </a:xfrm>
        </p:grpSpPr>
        <p:sp>
          <p:nvSpPr>
            <p:cNvPr id="1400" name="Google Shape;1400;p8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1" name="Google Shape;1401;p8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2" name="Google Shape;1402;p8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3" name="Google Shape;1403;p8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86"/>
          <p:cNvGrpSpPr/>
          <p:nvPr/>
        </p:nvGrpSpPr>
        <p:grpSpPr>
          <a:xfrm>
            <a:off x="457377" y="2996663"/>
            <a:ext cx="602564" cy="377174"/>
            <a:chOff x="457200" y="1466425"/>
            <a:chExt cx="776900" cy="486300"/>
          </a:xfrm>
        </p:grpSpPr>
        <p:sp>
          <p:nvSpPr>
            <p:cNvPr id="1405" name="Google Shape;1405;p8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6" name="Google Shape;1406;p8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7" name="Google Shape;1407;p8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8" name="Google Shape;1408;p8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9" name="Google Shape;1409;p86"/>
          <p:cNvGrpSpPr/>
          <p:nvPr/>
        </p:nvGrpSpPr>
        <p:grpSpPr>
          <a:xfrm>
            <a:off x="457265" y="3434767"/>
            <a:ext cx="602564" cy="377174"/>
            <a:chOff x="457200" y="1466425"/>
            <a:chExt cx="776900" cy="486300"/>
          </a:xfrm>
        </p:grpSpPr>
        <p:sp>
          <p:nvSpPr>
            <p:cNvPr id="1410" name="Google Shape;1410;p8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1" name="Google Shape;1411;p8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2" name="Google Shape;1412;p8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3" name="Google Shape;1413;p8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4" name="Google Shape;1414;p86"/>
          <p:cNvGrpSpPr/>
          <p:nvPr/>
        </p:nvGrpSpPr>
        <p:grpSpPr>
          <a:xfrm>
            <a:off x="457402" y="2135288"/>
            <a:ext cx="602564" cy="377174"/>
            <a:chOff x="457200" y="1466425"/>
            <a:chExt cx="776900" cy="486300"/>
          </a:xfrm>
        </p:grpSpPr>
        <p:sp>
          <p:nvSpPr>
            <p:cNvPr id="1415" name="Google Shape;1415;p8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6" name="Google Shape;1416;p8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7" name="Google Shape;1417;p86"/>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8" name="Google Shape;1418;p8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9" name="Google Shape;1419;p86"/>
          <p:cNvGrpSpPr/>
          <p:nvPr/>
        </p:nvGrpSpPr>
        <p:grpSpPr>
          <a:xfrm>
            <a:off x="457290" y="2573392"/>
            <a:ext cx="602564" cy="377174"/>
            <a:chOff x="457200" y="1466425"/>
            <a:chExt cx="776900" cy="486300"/>
          </a:xfrm>
        </p:grpSpPr>
        <p:sp>
          <p:nvSpPr>
            <p:cNvPr id="1420" name="Google Shape;1420;p8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1" name="Google Shape;1421;p8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2" name="Google Shape;1422;p86"/>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3" name="Google Shape;1423;p8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4" name="Google Shape;1424;p86"/>
          <p:cNvGrpSpPr/>
          <p:nvPr/>
        </p:nvGrpSpPr>
        <p:grpSpPr>
          <a:xfrm>
            <a:off x="457352" y="1258913"/>
            <a:ext cx="602564" cy="377174"/>
            <a:chOff x="457200" y="1466425"/>
            <a:chExt cx="776900" cy="486300"/>
          </a:xfrm>
        </p:grpSpPr>
        <p:sp>
          <p:nvSpPr>
            <p:cNvPr id="1425" name="Google Shape;1425;p8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6" name="Google Shape;1426;p8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7" name="Google Shape;1427;p86"/>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8" name="Google Shape;1428;p8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9" name="Google Shape;1429;p86"/>
          <p:cNvGrpSpPr/>
          <p:nvPr/>
        </p:nvGrpSpPr>
        <p:grpSpPr>
          <a:xfrm>
            <a:off x="457240" y="1697017"/>
            <a:ext cx="602564" cy="377174"/>
            <a:chOff x="457200" y="1466425"/>
            <a:chExt cx="776900" cy="486300"/>
          </a:xfrm>
        </p:grpSpPr>
        <p:sp>
          <p:nvSpPr>
            <p:cNvPr id="1430" name="Google Shape;1430;p8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1" name="Google Shape;1431;p8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2" name="Google Shape;1432;p86"/>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1433"/>
        <p:cNvGrpSpPr/>
        <p:nvPr/>
      </p:nvGrpSpPr>
      <p:grpSpPr>
        <a:xfrm>
          <a:off x="0" y="0"/>
          <a:ext cx="0" cy="0"/>
          <a:chOff x="0" y="0"/>
          <a:chExt cx="0" cy="0"/>
        </a:xfrm>
      </p:grpSpPr>
      <p:sp>
        <p:nvSpPr>
          <p:cNvPr id="1434" name="Google Shape;1434;p8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5" name="Google Shape;1435;p8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36" name="Google Shape;1436;p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437" name="Google Shape;1437;p8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38" name="Google Shape;1438;p8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39" name="Google Shape;1439;p87"/>
          <p:cNvGrpSpPr/>
          <p:nvPr/>
        </p:nvGrpSpPr>
        <p:grpSpPr>
          <a:xfrm>
            <a:off x="457181" y="1345103"/>
            <a:ext cx="533372" cy="533480"/>
            <a:chOff x="457200" y="1378813"/>
            <a:chExt cx="695400" cy="695450"/>
          </a:xfrm>
        </p:grpSpPr>
        <p:sp>
          <p:nvSpPr>
            <p:cNvPr id="1440" name="Google Shape;1440;p8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1" name="Google Shape;1441;p87"/>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2" name="Google Shape;1442;p87"/>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87"/>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4" name="Google Shape;1444;p87"/>
          <p:cNvGrpSpPr/>
          <p:nvPr/>
        </p:nvGrpSpPr>
        <p:grpSpPr>
          <a:xfrm>
            <a:off x="3228956" y="1345103"/>
            <a:ext cx="533372" cy="533480"/>
            <a:chOff x="457200" y="1378813"/>
            <a:chExt cx="695400" cy="695450"/>
          </a:xfrm>
        </p:grpSpPr>
        <p:sp>
          <p:nvSpPr>
            <p:cNvPr id="1445" name="Google Shape;1445;p8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46" name="Google Shape;1446;p87"/>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7" name="Google Shape;1447;p87"/>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87"/>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9" name="Google Shape;1449;p87"/>
          <p:cNvGrpSpPr/>
          <p:nvPr/>
        </p:nvGrpSpPr>
        <p:grpSpPr>
          <a:xfrm>
            <a:off x="6134081" y="1345853"/>
            <a:ext cx="533372" cy="533480"/>
            <a:chOff x="457200" y="1378813"/>
            <a:chExt cx="695400" cy="695450"/>
          </a:xfrm>
        </p:grpSpPr>
        <p:sp>
          <p:nvSpPr>
            <p:cNvPr id="1450" name="Google Shape;1450;p87"/>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1" name="Google Shape;1451;p87"/>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2" name="Google Shape;1452;p87"/>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87"/>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1454"/>
        <p:cNvGrpSpPr/>
        <p:nvPr/>
      </p:nvGrpSpPr>
      <p:grpSpPr>
        <a:xfrm>
          <a:off x="0" y="0"/>
          <a:ext cx="0" cy="0"/>
          <a:chOff x="0" y="0"/>
          <a:chExt cx="0" cy="0"/>
        </a:xfrm>
      </p:grpSpPr>
      <p:pic>
        <p:nvPicPr>
          <p:cNvPr id="1455" name="Google Shape;1455;p8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56" name="Google Shape;1456;p88"/>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58" name="Google Shape;1458;p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59" name="Google Shape;1459;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460" name="Google Shape;1460;p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1" name="Google Shape;1461;p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62" name="Google Shape;1462;p88"/>
          <p:cNvGrpSpPr/>
          <p:nvPr/>
        </p:nvGrpSpPr>
        <p:grpSpPr>
          <a:xfrm>
            <a:off x="457206" y="1421303"/>
            <a:ext cx="533372" cy="533480"/>
            <a:chOff x="457200" y="1378813"/>
            <a:chExt cx="695400" cy="695450"/>
          </a:xfrm>
        </p:grpSpPr>
        <p:sp>
          <p:nvSpPr>
            <p:cNvPr id="1463" name="Google Shape;1463;p88"/>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4" name="Google Shape;1464;p88"/>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5" name="Google Shape;1465;p88"/>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6" name="Google Shape;1466;p88"/>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7" name="Google Shape;1467;p88"/>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8" name="Google Shape;1468;p88"/>
          <p:cNvGrpSpPr/>
          <p:nvPr/>
        </p:nvGrpSpPr>
        <p:grpSpPr>
          <a:xfrm>
            <a:off x="4936306" y="1423553"/>
            <a:ext cx="533372" cy="533480"/>
            <a:chOff x="457200" y="1378813"/>
            <a:chExt cx="695400" cy="695450"/>
          </a:xfrm>
        </p:grpSpPr>
        <p:sp>
          <p:nvSpPr>
            <p:cNvPr id="1469" name="Google Shape;1469;p88"/>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0" name="Google Shape;1470;p88"/>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1" name="Google Shape;1471;p88"/>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2" name="Google Shape;1472;p88"/>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1473"/>
        <p:cNvGrpSpPr/>
        <p:nvPr/>
      </p:nvGrpSpPr>
      <p:grpSpPr>
        <a:xfrm>
          <a:off x="0" y="0"/>
          <a:ext cx="0" cy="0"/>
          <a:chOff x="0" y="0"/>
          <a:chExt cx="0" cy="0"/>
        </a:xfrm>
      </p:grpSpPr>
      <p:sp>
        <p:nvSpPr>
          <p:cNvPr id="1474" name="Google Shape;1474;p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5" name="Google Shape;1475;p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76" name="Google Shape;1476;p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477" name="Google Shape;1477;p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78" name="Google Shape;1478;p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9" name="Google Shape;1479;p89"/>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0" name="Google Shape;1480;p89"/>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89"/>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89"/>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89"/>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89"/>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85" name="Google Shape;1485;p89"/>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86" name="Google Shape;1486;p89"/>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89"/>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89"/>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89"/>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89"/>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1" name="Google Shape;1491;p89"/>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2" name="Google Shape;1492;p89"/>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89"/>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89"/>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5" name="Google Shape;1495;p89"/>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1496" name="Google Shape;1496;p89"/>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7" name="Google Shape;1497;p89"/>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8" name="Google Shape;1498;p89"/>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1499"/>
        <p:cNvGrpSpPr/>
        <p:nvPr/>
      </p:nvGrpSpPr>
      <p:grpSpPr>
        <a:xfrm>
          <a:off x="0" y="0"/>
          <a:ext cx="0" cy="0"/>
          <a:chOff x="0" y="0"/>
          <a:chExt cx="0" cy="0"/>
        </a:xfrm>
      </p:grpSpPr>
      <p:sp>
        <p:nvSpPr>
          <p:cNvPr id="1500" name="Google Shape;1500;p9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9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2" name="Google Shape;1502;p9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3" name="Google Shape;1503;p9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504" name="Google Shape;1504;p9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05" name="Google Shape;1505;p9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6" name="Google Shape;1506;p9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7" name="Google Shape;1507;p9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9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9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9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1" name="Google Shape;1511;p9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2" name="Google Shape;1512;p9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13" name="Google Shape;1513;p9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14" name="Google Shape;1514;p90"/>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1515" name="Google Shape;1515;p90"/>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1516" name="Google Shape;1516;p9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1517"/>
        <p:cNvGrpSpPr/>
        <p:nvPr/>
      </p:nvGrpSpPr>
      <p:grpSpPr>
        <a:xfrm>
          <a:off x="0" y="0"/>
          <a:ext cx="0" cy="0"/>
          <a:chOff x="0" y="0"/>
          <a:chExt cx="0" cy="0"/>
        </a:xfrm>
      </p:grpSpPr>
      <p:sp>
        <p:nvSpPr>
          <p:cNvPr id="1518" name="Google Shape;1518;p9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0" name="Google Shape;1520;p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21" name="Google Shape;1521;p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522" name="Google Shape;1522;p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23" name="Google Shape;1523;p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4" name="Google Shape;1524;p9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5" name="Google Shape;1525;p9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9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9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9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9" name="Google Shape;1529;p9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0" name="Google Shape;1530;p9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31" name="Google Shape;1531;p9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32" name="Google Shape;1532;p91"/>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1533" name="Google Shape;1533;p91"/>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1534" name="Google Shape;1534;p9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1535"/>
        <p:cNvGrpSpPr/>
        <p:nvPr/>
      </p:nvGrpSpPr>
      <p:grpSpPr>
        <a:xfrm>
          <a:off x="0" y="0"/>
          <a:ext cx="0" cy="0"/>
          <a:chOff x="0" y="0"/>
          <a:chExt cx="0" cy="0"/>
        </a:xfrm>
      </p:grpSpPr>
      <p:sp>
        <p:nvSpPr>
          <p:cNvPr id="1536" name="Google Shape;1536;p9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8" name="Google Shape;1538;p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39" name="Google Shape;1539;p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540" name="Google Shape;1540;p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41" name="Google Shape;1541;p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2" name="Google Shape;1542;p92"/>
          <p:cNvSpPr txBox="1">
            <a:spLocks noGrp="1"/>
          </p:cNvSpPr>
          <p:nvPr>
            <p:ph type="subTitle" idx="3"/>
          </p:nvPr>
        </p:nvSpPr>
        <p:spPr>
          <a:xfrm>
            <a:off x="12300"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3" name="Google Shape;1543;p9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9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9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9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7" name="Google Shape;1547;p9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8" name="Google Shape;1548;p9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49" name="Google Shape;1549;p92"/>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1550" name="Google Shape;1550;p92"/>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1551" name="Google Shape;1551;p92"/>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1552" name="Google Shape;1552;p92"/>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1553"/>
        <p:cNvGrpSpPr/>
        <p:nvPr/>
      </p:nvGrpSpPr>
      <p:grpSpPr>
        <a:xfrm>
          <a:off x="0" y="0"/>
          <a:ext cx="0" cy="0"/>
          <a:chOff x="0" y="0"/>
          <a:chExt cx="0" cy="0"/>
        </a:xfrm>
      </p:grpSpPr>
      <p:sp>
        <p:nvSpPr>
          <p:cNvPr id="1554" name="Google Shape;1554;p9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6" name="Google Shape;1556;p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57" name="Google Shape;1557;p9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558" name="Google Shape;1558;p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59" name="Google Shape;1559;p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0" name="Google Shape;1560;p9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1" name="Google Shape;1561;p9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9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9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9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5" name="Google Shape;1565;p9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6" name="Google Shape;1566;p9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67" name="Google Shape;1567;p93"/>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1568" name="Google Shape;1568;p93"/>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1569" name="Google Shape;1569;p93"/>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1570" name="Google Shape;1570;p93"/>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1571"/>
        <p:cNvGrpSpPr/>
        <p:nvPr/>
      </p:nvGrpSpPr>
      <p:grpSpPr>
        <a:xfrm>
          <a:off x="0" y="0"/>
          <a:ext cx="0" cy="0"/>
          <a:chOff x="0" y="0"/>
          <a:chExt cx="0" cy="0"/>
        </a:xfrm>
      </p:grpSpPr>
      <p:sp>
        <p:nvSpPr>
          <p:cNvPr id="1572" name="Google Shape;1572;p9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9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4" name="Google Shape;1574;p9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5" name="Google Shape;1575;p9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76" name="Google Shape;1576;p9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577" name="Google Shape;1577;p9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78" name="Google Shape;1578;p9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9" name="Google Shape;1579;p9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0" name="Google Shape;1580;p9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9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9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9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4" name="Google Shape;1584;p9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5" name="Google Shape;1585;p9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6" name="Google Shape;1586;p9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9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88" name="Google Shape;1588;p9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589" name="Google Shape;1589;p94"/>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1590" name="Google Shape;1590;p9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591" name="Google Shape;1591;p94"/>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1592" name="Google Shape;1592;p9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1593"/>
        <p:cNvGrpSpPr/>
        <p:nvPr/>
      </p:nvGrpSpPr>
      <p:grpSpPr>
        <a:xfrm>
          <a:off x="0" y="0"/>
          <a:ext cx="0" cy="0"/>
          <a:chOff x="0" y="0"/>
          <a:chExt cx="0" cy="0"/>
        </a:xfrm>
      </p:grpSpPr>
      <p:sp>
        <p:nvSpPr>
          <p:cNvPr id="1594" name="Google Shape;1594;p9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6" name="Google Shape;1596;p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97" name="Google Shape;1597;p9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598" name="Google Shape;1598;p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99" name="Google Shape;1599;p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0" name="Google Shape;1600;p9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1" name="Google Shape;1601;p9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9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9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9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5" name="Google Shape;1605;p9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6" name="Google Shape;1606;p9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7" name="Google Shape;1607;p9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9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09" name="Google Shape;1609;p9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10" name="Google Shape;1610;p95"/>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1611" name="Google Shape;1611;p9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12" name="Google Shape;1612;p95"/>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1613" name="Google Shape;1613;p9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1614"/>
        <p:cNvGrpSpPr/>
        <p:nvPr/>
      </p:nvGrpSpPr>
      <p:grpSpPr>
        <a:xfrm>
          <a:off x="0" y="0"/>
          <a:ext cx="0" cy="0"/>
          <a:chOff x="0" y="0"/>
          <a:chExt cx="0" cy="0"/>
        </a:xfrm>
      </p:grpSpPr>
      <p:sp>
        <p:nvSpPr>
          <p:cNvPr id="1615" name="Google Shape;1615;p9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7" name="Google Shape;1617;p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18" name="Google Shape;1618;p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619" name="Google Shape;1619;p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20" name="Google Shape;1620;p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1" name="Google Shape;1621;p9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2" name="Google Shape;1622;p9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9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9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9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6" name="Google Shape;1626;p9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7" name="Google Shape;1627;p9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8" name="Google Shape;1628;p9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9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30" name="Google Shape;1630;p96"/>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1631" name="Google Shape;1631;p96"/>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1632" name="Google Shape;1632;p96"/>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1633" name="Google Shape;1633;p96"/>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1634" name="Google Shape;1634;p96"/>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1635"/>
        <p:cNvGrpSpPr/>
        <p:nvPr/>
      </p:nvGrpSpPr>
      <p:grpSpPr>
        <a:xfrm>
          <a:off x="0" y="0"/>
          <a:ext cx="0" cy="0"/>
          <a:chOff x="0" y="0"/>
          <a:chExt cx="0" cy="0"/>
        </a:xfrm>
      </p:grpSpPr>
      <p:sp>
        <p:nvSpPr>
          <p:cNvPr id="1636" name="Google Shape;1636;p9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8" name="Google Shape;1638;p9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39" name="Google Shape;1639;p9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640" name="Google Shape;1640;p9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41" name="Google Shape;1641;p9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2" name="Google Shape;1642;p9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3" name="Google Shape;1643;p9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9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9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9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7" name="Google Shape;1647;p9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8" name="Google Shape;1648;p9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9" name="Google Shape;1649;p9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9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51" name="Google Shape;1651;p97"/>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1652" name="Google Shape;1652;p97"/>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1653" name="Google Shape;1653;p97"/>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1654" name="Google Shape;1654;p97"/>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1655" name="Google Shape;1655;p97"/>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1656"/>
        <p:cNvGrpSpPr/>
        <p:nvPr/>
      </p:nvGrpSpPr>
      <p:grpSpPr>
        <a:xfrm>
          <a:off x="0" y="0"/>
          <a:ext cx="0" cy="0"/>
          <a:chOff x="0" y="0"/>
          <a:chExt cx="0" cy="0"/>
        </a:xfrm>
      </p:grpSpPr>
      <p:sp>
        <p:nvSpPr>
          <p:cNvPr id="1657" name="Google Shape;1657;p9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9" name="Google Shape;1659;p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60" name="Google Shape;1660;p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661" name="Google Shape;1661;p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62" name="Google Shape;1662;p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3" name="Google Shape;1663;p9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4" name="Google Shape;1664;p9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9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9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9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9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9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0" name="Google Shape;1670;p9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1" name="Google Shape;1671;p9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2" name="Google Shape;1672;p9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3" name="Google Shape;1673;p9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74" name="Google Shape;1674;p9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675" name="Google Shape;1675;p98"/>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1676" name="Google Shape;1676;p9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677" name="Google Shape;1677;p98"/>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1678" name="Google Shape;1678;p9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679" name="Google Shape;1679;p98"/>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1680"/>
        <p:cNvGrpSpPr/>
        <p:nvPr/>
      </p:nvGrpSpPr>
      <p:grpSpPr>
        <a:xfrm>
          <a:off x="0" y="0"/>
          <a:ext cx="0" cy="0"/>
          <a:chOff x="0" y="0"/>
          <a:chExt cx="0" cy="0"/>
        </a:xfrm>
      </p:grpSpPr>
      <p:sp>
        <p:nvSpPr>
          <p:cNvPr id="1681" name="Google Shape;1681;p9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9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3" name="Google Shape;1683;p9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84" name="Google Shape;1684;p9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685" name="Google Shape;1685;p9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86" name="Google Shape;1686;p9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7" name="Google Shape;1687;p9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8" name="Google Shape;1688;p9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9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9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9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9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9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4" name="Google Shape;1694;p9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5" name="Google Shape;1695;p9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6" name="Google Shape;1696;p9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7" name="Google Shape;1697;p9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98" name="Google Shape;1698;p9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699" name="Google Shape;1699;p99"/>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1700" name="Google Shape;1700;p9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701" name="Google Shape;1701;p99"/>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1702" name="Google Shape;1702;p9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703" name="Google Shape;1703;p99"/>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1704"/>
        <p:cNvGrpSpPr/>
        <p:nvPr/>
      </p:nvGrpSpPr>
      <p:grpSpPr>
        <a:xfrm>
          <a:off x="0" y="0"/>
          <a:ext cx="0" cy="0"/>
          <a:chOff x="0" y="0"/>
          <a:chExt cx="0" cy="0"/>
        </a:xfrm>
      </p:grpSpPr>
      <p:sp>
        <p:nvSpPr>
          <p:cNvPr id="1705" name="Google Shape;1705;p10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0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7" name="Google Shape;1707;p10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08" name="Google Shape;1708;p10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709" name="Google Shape;1709;p10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10" name="Google Shape;1710;p10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1" name="Google Shape;1711;p10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2" name="Google Shape;1712;p10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0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0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0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0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0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8" name="Google Shape;1718;p10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9" name="Google Shape;1719;p10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0" name="Google Shape;1720;p10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1" name="Google Shape;1721;p10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22" name="Google Shape;1722;p100"/>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1723" name="Google Shape;1723;p100"/>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1724" name="Google Shape;1724;p100"/>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1725" name="Google Shape;1725;p100"/>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1726" name="Google Shape;1726;p100"/>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1727" name="Google Shape;1727;p100"/>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1728"/>
        <p:cNvGrpSpPr/>
        <p:nvPr/>
      </p:nvGrpSpPr>
      <p:grpSpPr>
        <a:xfrm>
          <a:off x="0" y="0"/>
          <a:ext cx="0" cy="0"/>
          <a:chOff x="0" y="0"/>
          <a:chExt cx="0" cy="0"/>
        </a:xfrm>
      </p:grpSpPr>
      <p:sp>
        <p:nvSpPr>
          <p:cNvPr id="1729" name="Google Shape;1729;p10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0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1" name="Google Shape;1731;p10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32" name="Google Shape;1732;p10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733" name="Google Shape;1733;p10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34" name="Google Shape;1734;p10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5" name="Google Shape;1735;p10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6" name="Google Shape;1736;p10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0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0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0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0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0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2" name="Google Shape;1742;p10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3" name="Google Shape;1743;p10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4" name="Google Shape;1744;p10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5" name="Google Shape;1745;p10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46" name="Google Shape;1746;p101"/>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1747" name="Google Shape;1747;p101"/>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1748" name="Google Shape;1748;p101"/>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1749" name="Google Shape;1749;p101"/>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1750" name="Google Shape;1750;p101"/>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1751" name="Google Shape;1751;p101"/>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1752"/>
        <p:cNvGrpSpPr/>
        <p:nvPr/>
      </p:nvGrpSpPr>
      <p:grpSpPr>
        <a:xfrm>
          <a:off x="0" y="0"/>
          <a:ext cx="0" cy="0"/>
          <a:chOff x="0" y="0"/>
          <a:chExt cx="0" cy="0"/>
        </a:xfrm>
      </p:grpSpPr>
      <p:sp>
        <p:nvSpPr>
          <p:cNvPr id="1753" name="Google Shape;1753;p10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0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5" name="Google Shape;1755;p10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56" name="Google Shape;1756;p10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757" name="Google Shape;1757;p10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58" name="Google Shape;1758;p10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9" name="Google Shape;1759;p10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0" name="Google Shape;1760;p10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0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2" name="Google Shape;1762;p10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0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4" name="Google Shape;1764;p10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10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6" name="Google Shape;1766;p10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0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8" name="Google Shape;1768;p10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0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0" name="Google Shape;1770;p10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10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72" name="Google Shape;1772;p10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773" name="Google Shape;1773;p102"/>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1774" name="Google Shape;1774;p10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775" name="Google Shape;1775;p102"/>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1776" name="Google Shape;1776;p10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777" name="Google Shape;1777;p102"/>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1778" name="Google Shape;1778;p10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1779"/>
        <p:cNvGrpSpPr/>
        <p:nvPr/>
      </p:nvGrpSpPr>
      <p:grpSpPr>
        <a:xfrm>
          <a:off x="0" y="0"/>
          <a:ext cx="0" cy="0"/>
          <a:chOff x="0" y="0"/>
          <a:chExt cx="0" cy="0"/>
        </a:xfrm>
      </p:grpSpPr>
      <p:sp>
        <p:nvSpPr>
          <p:cNvPr id="1780" name="Google Shape;1780;p10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0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2" name="Google Shape;1782;p10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83" name="Google Shape;1783;p10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784" name="Google Shape;1784;p10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85" name="Google Shape;1785;p10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6" name="Google Shape;1786;p10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7" name="Google Shape;1787;p10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0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9" name="Google Shape;1789;p10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0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1" name="Google Shape;1791;p10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0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3" name="Google Shape;1793;p10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0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5" name="Google Shape;1795;p10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0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7" name="Google Shape;1797;p10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0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99" name="Google Shape;1799;p10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800" name="Google Shape;1800;p103"/>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1801" name="Google Shape;1801;p10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802" name="Google Shape;1802;p103"/>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1803" name="Google Shape;1803;p10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804" name="Google Shape;1804;p103"/>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1805" name="Google Shape;1805;p10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theme" Target="../theme/theme2.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9" Type="http://schemas.openxmlformats.org/officeDocument/2006/relationships/slideLayout" Target="../slideLayouts/slideLayout99.xml"/><Relationship Id="rId21" Type="http://schemas.openxmlformats.org/officeDocument/2006/relationships/slideLayout" Target="../slideLayouts/slideLayout81.xml"/><Relationship Id="rId34" Type="http://schemas.openxmlformats.org/officeDocument/2006/relationships/slideLayout" Target="../slideLayouts/slideLayout94.xml"/><Relationship Id="rId42" Type="http://schemas.openxmlformats.org/officeDocument/2006/relationships/slideLayout" Target="../slideLayouts/slideLayout102.xml"/><Relationship Id="rId47" Type="http://schemas.openxmlformats.org/officeDocument/2006/relationships/slideLayout" Target="../slideLayouts/slideLayout107.xml"/><Relationship Id="rId50" Type="http://schemas.openxmlformats.org/officeDocument/2006/relationships/slideLayout" Target="../slideLayouts/slideLayout110.xml"/><Relationship Id="rId7" Type="http://schemas.openxmlformats.org/officeDocument/2006/relationships/slideLayout" Target="../slideLayouts/slideLayout6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9" Type="http://schemas.openxmlformats.org/officeDocument/2006/relationships/slideLayout" Target="../slideLayouts/slideLayout89.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37" Type="http://schemas.openxmlformats.org/officeDocument/2006/relationships/slideLayout" Target="../slideLayouts/slideLayout97.xml"/><Relationship Id="rId40" Type="http://schemas.openxmlformats.org/officeDocument/2006/relationships/slideLayout" Target="../slideLayouts/slideLayout100.xml"/><Relationship Id="rId45" Type="http://schemas.openxmlformats.org/officeDocument/2006/relationships/slideLayout" Target="../slideLayouts/slideLayout105.xml"/><Relationship Id="rId53" Type="http://schemas.openxmlformats.org/officeDocument/2006/relationships/slideLayout" Target="../slideLayouts/slideLayout113.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4" Type="http://schemas.openxmlformats.org/officeDocument/2006/relationships/slideLayout" Target="../slideLayouts/slideLayout104.xml"/><Relationship Id="rId52" Type="http://schemas.openxmlformats.org/officeDocument/2006/relationships/slideLayout" Target="../slideLayouts/slideLayout112.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slideLayout" Target="../slideLayouts/slideLayout95.xml"/><Relationship Id="rId43" Type="http://schemas.openxmlformats.org/officeDocument/2006/relationships/slideLayout" Target="../slideLayouts/slideLayout103.xml"/><Relationship Id="rId48" Type="http://schemas.openxmlformats.org/officeDocument/2006/relationships/slideLayout" Target="../slideLayouts/slideLayout108.xml"/><Relationship Id="rId8" Type="http://schemas.openxmlformats.org/officeDocument/2006/relationships/slideLayout" Target="../slideLayouts/slideLayout68.xml"/><Relationship Id="rId51" Type="http://schemas.openxmlformats.org/officeDocument/2006/relationships/slideLayout" Target="../slideLayouts/slideLayout111.xml"/><Relationship Id="rId3" Type="http://schemas.openxmlformats.org/officeDocument/2006/relationships/slideLayout" Target="../slideLayouts/slideLayout63.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slideLayout" Target="../slideLayouts/slideLayout93.xml"/><Relationship Id="rId38" Type="http://schemas.openxmlformats.org/officeDocument/2006/relationships/slideLayout" Target="../slideLayouts/slideLayout98.xml"/><Relationship Id="rId46" Type="http://schemas.openxmlformats.org/officeDocument/2006/relationships/slideLayout" Target="../slideLayouts/slideLayout106.xml"/><Relationship Id="rId20" Type="http://schemas.openxmlformats.org/officeDocument/2006/relationships/slideLayout" Target="../slideLayouts/slideLayout80.xml"/><Relationship Id="rId41" Type="http://schemas.openxmlformats.org/officeDocument/2006/relationships/slideLayout" Target="../slideLayouts/slideLayout101.xml"/><Relationship Id="rId54" Type="http://schemas.openxmlformats.org/officeDocument/2006/relationships/theme" Target="../theme/theme3.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slideLayout" Target="../slideLayouts/slideLayout96.xml"/><Relationship Id="rId49"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36"/>
        <p:cNvGrpSpPr/>
        <p:nvPr/>
      </p:nvGrpSpPr>
      <p:grpSpPr>
        <a:xfrm>
          <a:off x="0" y="0"/>
          <a:ext cx="0" cy="0"/>
          <a:chOff x="0" y="0"/>
          <a:chExt cx="0" cy="0"/>
        </a:xfrm>
      </p:grpSpPr>
      <p:sp>
        <p:nvSpPr>
          <p:cNvPr id="1037" name="Google Shape;1037;p6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708"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 id="2147483731" r:id="rId23"/>
    <p:sldLayoutId id="2147483732" r:id="rId24"/>
    <p:sldLayoutId id="2147483733" r:id="rId25"/>
    <p:sldLayoutId id="2147483734" r:id="rId26"/>
    <p:sldLayoutId id="2147483735" r:id="rId27"/>
    <p:sldLayoutId id="2147483736" r:id="rId28"/>
    <p:sldLayoutId id="2147483737" r:id="rId29"/>
    <p:sldLayoutId id="2147483738" r:id="rId30"/>
    <p:sldLayoutId id="2147483739" r:id="rId31"/>
    <p:sldLayoutId id="2147483740" r:id="rId32"/>
    <p:sldLayoutId id="2147483741" r:id="rId33"/>
    <p:sldLayoutId id="2147483742" r:id="rId34"/>
    <p:sldLayoutId id="2147483743" r:id="rId35"/>
    <p:sldLayoutId id="2147483744" r:id="rId36"/>
    <p:sldLayoutId id="2147483745" r:id="rId37"/>
    <p:sldLayoutId id="2147483746" r:id="rId38"/>
    <p:sldLayoutId id="2147483747" r:id="rId39"/>
    <p:sldLayoutId id="2147483748" r:id="rId40"/>
    <p:sldLayoutId id="2147483749" r:id="rId41"/>
    <p:sldLayoutId id="2147483750" r:id="rId42"/>
    <p:sldLayoutId id="2147483751" r:id="rId43"/>
    <p:sldLayoutId id="2147483752" r:id="rId44"/>
    <p:sldLayoutId id="2147483753" r:id="rId45"/>
    <p:sldLayoutId id="2147483754" r:id="rId46"/>
    <p:sldLayoutId id="2147483755" r:id="rId47"/>
    <p:sldLayoutId id="2147483756" r:id="rId48"/>
    <p:sldLayoutId id="2147483757" r:id="rId49"/>
    <p:sldLayoutId id="2147483758" r:id="rId50"/>
    <p:sldLayoutId id="2147483759" r:id="rId51"/>
    <p:sldLayoutId id="2147483760" r:id="rId52"/>
    <p:sldLayoutId id="2147483761" r:id="rId53"/>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4.xml"/></Relationships>
</file>

<file path=ppt/slides/_rels/slide13.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66.xml"/><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15.xml"/><Relationship Id="rId1" Type="http://schemas.openxmlformats.org/officeDocument/2006/relationships/slideLayout" Target="../slideLayouts/slideLayout66.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2.xml"/></Relationships>
</file>

<file path=ppt/slides/_rels/slide17.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66.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catherinephamcww/" TargetMode="External"/><Relationship Id="rId2" Type="http://schemas.openxmlformats.org/officeDocument/2006/relationships/notesSlide" Target="../notesSlides/notesSlide2.xml"/><Relationship Id="rId1" Type="http://schemas.openxmlformats.org/officeDocument/2006/relationships/slideLayout" Target="../slideLayouts/slideLayout66.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66.xml"/><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66.xml"/><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66.xml"/><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4.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66.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66.xml"/><Relationship Id="rId5" Type="http://schemas.openxmlformats.org/officeDocument/2006/relationships/image" Target="../media/image37.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66.xml"/><Relationship Id="rId5" Type="http://schemas.openxmlformats.org/officeDocument/2006/relationships/image" Target="../media/image35.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4.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66.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6.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66.xml"/></Relationships>
</file>

<file path=ppt/slides/_rels/slide4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0.xml"/><Relationship Id="rId1" Type="http://schemas.openxmlformats.org/officeDocument/2006/relationships/slideLayout" Target="../slideLayouts/slideLayout6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3.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6.xml"/></Relationships>
</file>

<file path=ppt/slides/_rels/slide7.xml.rels><?xml version="1.0" encoding="UTF-8" standalone="yes"?>
<Relationships xmlns="http://schemas.openxmlformats.org/package/2006/relationships"><Relationship Id="rId3" Type="http://schemas.openxmlformats.org/officeDocument/2006/relationships/hyperlink" Target="https://www.pluralsight.com/courses/code-school-building-blocks-of-express-js" TargetMode="External"/><Relationship Id="rId2" Type="http://schemas.openxmlformats.org/officeDocument/2006/relationships/notesSlide" Target="../notesSlides/notesSlide7.xml"/><Relationship Id="rId1" Type="http://schemas.openxmlformats.org/officeDocument/2006/relationships/slideLayout" Target="../slideLayouts/slideLayout65.xml"/></Relationships>
</file>

<file path=ppt/slides/_rels/slide8.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23"/>
        <p:cNvGrpSpPr/>
        <p:nvPr/>
      </p:nvGrpSpPr>
      <p:grpSpPr>
        <a:xfrm>
          <a:off x="0" y="0"/>
          <a:ext cx="0" cy="0"/>
          <a:chOff x="0" y="0"/>
          <a:chExt cx="0" cy="0"/>
        </a:xfrm>
      </p:grpSpPr>
      <p:sp>
        <p:nvSpPr>
          <p:cNvPr id="2024" name="Google Shape;2024;p118"/>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Lesson 11.1</a:t>
            </a:r>
            <a:endParaRPr/>
          </a:p>
        </p:txBody>
      </p:sp>
      <p:sp>
        <p:nvSpPr>
          <p:cNvPr id="2025" name="Google Shape;2025;p118"/>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t>Intro to Node Servers</a:t>
            </a:r>
            <a:endParaRPr/>
          </a:p>
        </p:txBody>
      </p:sp>
      <p:sp>
        <p:nvSpPr>
          <p:cNvPr id="2026" name="Google Shape;2026;p118"/>
          <p:cNvSpPr txBox="1">
            <a:spLocks noGrp="1"/>
          </p:cNvSpPr>
          <p:nvPr>
            <p:ph type="title" idx="3"/>
          </p:nvPr>
        </p:nvSpPr>
        <p:spPr>
          <a:xfrm>
            <a:off x="525600" y="3447025"/>
            <a:ext cx="8344500" cy="360000"/>
          </a:xfrm>
          <a:prstGeom prst="rect">
            <a:avLst/>
          </a:prstGeom>
        </p:spPr>
        <p:txBody>
          <a:bodyPr spcFirstLastPara="1" wrap="square" lIns="3200400" tIns="9125" rIns="274300" bIns="0" anchor="ctr" anchorCtr="0">
            <a:noAutofit/>
          </a:bodyPr>
          <a:lstStyle/>
          <a:p>
            <a:pPr marL="0" lvl="0" indent="0" algn="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2086"/>
        <p:cNvGrpSpPr/>
        <p:nvPr/>
      </p:nvGrpSpPr>
      <p:grpSpPr>
        <a:xfrm>
          <a:off x="0" y="0"/>
          <a:ext cx="0" cy="0"/>
          <a:chOff x="0" y="0"/>
          <a:chExt cx="0" cy="0"/>
        </a:xfrm>
      </p:grpSpPr>
      <p:sp>
        <p:nvSpPr>
          <p:cNvPr id="2087" name="Google Shape;2087;p12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sp>
        <p:nvSpPr>
          <p:cNvPr id="2088" name="Google Shape;2088;p126"/>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 know nothing.</a:t>
            </a:r>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093"/>
        <p:cNvGrpSpPr/>
        <p:nvPr/>
      </p:nvGrpSpPr>
      <p:grpSpPr>
        <a:xfrm>
          <a:off x="0" y="0"/>
          <a:ext cx="0" cy="0"/>
          <a:chOff x="0" y="0"/>
          <a:chExt cx="0" cy="0"/>
        </a:xfrm>
      </p:grpSpPr>
      <p:cxnSp>
        <p:nvCxnSpPr>
          <p:cNvPr id="2094" name="Google Shape;2094;p127"/>
          <p:cNvCxnSpPr/>
          <p:nvPr/>
        </p:nvCxnSpPr>
        <p:spPr>
          <a:xfrm rot="10800000">
            <a:off x="7858125" y="4267050"/>
            <a:ext cx="304800" cy="171600"/>
          </a:xfrm>
          <a:prstGeom prst="straightConnector1">
            <a:avLst/>
          </a:prstGeom>
          <a:noFill/>
          <a:ln w="9525" cap="flat" cmpd="sng">
            <a:solidFill>
              <a:schemeClr val="dk1"/>
            </a:solidFill>
            <a:prstDash val="solid"/>
            <a:miter lim="800000"/>
            <a:headEnd type="none" w="sm" len="sm"/>
            <a:tailEnd type="triangle" w="med" len="med"/>
          </a:ln>
        </p:spPr>
      </p:cxnSp>
      <p:sp>
        <p:nvSpPr>
          <p:cNvPr id="2095" name="Google Shape;2095;p127"/>
          <p:cNvSpPr txBox="1">
            <a:spLocks noGrp="1"/>
          </p:cNvSpPr>
          <p:nvPr>
            <p:ph type="subTitle" idx="1"/>
          </p:nvPr>
        </p:nvSpPr>
        <p:spPr>
          <a:xfrm>
            <a:off x="7734300" y="4324350"/>
            <a:ext cx="15048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a:t>
            </a:r>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00"/>
        <p:cNvGrpSpPr/>
        <p:nvPr/>
      </p:nvGrpSpPr>
      <p:grpSpPr>
        <a:xfrm>
          <a:off x="0" y="0"/>
          <a:ext cx="0" cy="0"/>
          <a:chOff x="0" y="0"/>
          <a:chExt cx="0" cy="0"/>
        </a:xfrm>
      </p:grpSpPr>
      <p:sp>
        <p:nvSpPr>
          <p:cNvPr id="2101" name="Google Shape;2101;p128"/>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 Let’s Begin</a:t>
            </a:r>
            <a:endParaRPr/>
          </a:p>
        </p:txBody>
      </p:sp>
      <p:sp>
        <p:nvSpPr>
          <p:cNvPr id="2102" name="Google Shape;2102;p12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07"/>
        <p:cNvGrpSpPr/>
        <p:nvPr/>
      </p:nvGrpSpPr>
      <p:grpSpPr>
        <a:xfrm>
          <a:off x="0" y="0"/>
          <a:ext cx="0" cy="0"/>
          <a:chOff x="0" y="0"/>
          <a:chExt cx="0" cy="0"/>
        </a:xfrm>
      </p:grpSpPr>
      <p:sp>
        <p:nvSpPr>
          <p:cNvPr id="2108" name="Google Shape;2108;p129"/>
          <p:cNvSpPr/>
          <p:nvPr/>
        </p:nvSpPr>
        <p:spPr>
          <a:xfrm>
            <a:off x="173842" y="3819004"/>
            <a:ext cx="8796315" cy="761747"/>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lt1"/>
              </a:buClr>
              <a:buSzPts val="2000"/>
              <a:buFont typeface="Arial"/>
              <a:buChar char="•"/>
            </a:pPr>
            <a:r>
              <a:rPr lang="en" sz="2000">
                <a:solidFill>
                  <a:schemeClr val="lt1"/>
                </a:solidFill>
                <a:latin typeface="Arial"/>
                <a:ea typeface="Arial"/>
                <a:cs typeface="Arial"/>
                <a:sym typeface="Arial"/>
              </a:rPr>
              <a:t>In modern </a:t>
            </a:r>
            <a:r>
              <a:rPr lang="en" sz="2000" b="1">
                <a:solidFill>
                  <a:schemeClr val="lt1"/>
                </a:solidFill>
                <a:latin typeface="Arial"/>
                <a:ea typeface="Arial"/>
                <a:cs typeface="Arial"/>
                <a:sym typeface="Arial"/>
              </a:rPr>
              <a:t>web applications </a:t>
            </a:r>
            <a:r>
              <a:rPr lang="en" sz="2000">
                <a:solidFill>
                  <a:schemeClr val="lt1"/>
                </a:solidFill>
                <a:latin typeface="Arial"/>
                <a:ea typeface="Arial"/>
                <a:cs typeface="Arial"/>
                <a:sym typeface="Arial"/>
              </a:rPr>
              <a:t>there is a constant back-and-forth communication between the visuals displayed on the user’s browser (</a:t>
            </a:r>
            <a:r>
              <a:rPr lang="en" sz="2000" b="1">
                <a:solidFill>
                  <a:schemeClr val="lt1"/>
                </a:solidFill>
                <a:latin typeface="Arial"/>
                <a:ea typeface="Arial"/>
                <a:cs typeface="Arial"/>
                <a:sym typeface="Arial"/>
              </a:rPr>
              <a:t>frontend) </a:t>
            </a:r>
            <a:r>
              <a:rPr lang="en" sz="2000">
                <a:solidFill>
                  <a:schemeClr val="lt1"/>
                </a:solidFill>
                <a:latin typeface="Arial"/>
                <a:ea typeface="Arial"/>
                <a:cs typeface="Arial"/>
                <a:sym typeface="Arial"/>
              </a:rPr>
              <a:t>and the data and logic stored on the server (</a:t>
            </a:r>
            <a:r>
              <a:rPr lang="en" sz="2000" b="1">
                <a:solidFill>
                  <a:schemeClr val="lt1"/>
                </a:solidFill>
                <a:latin typeface="Arial"/>
                <a:ea typeface="Arial"/>
                <a:cs typeface="Arial"/>
                <a:sym typeface="Arial"/>
              </a:rPr>
              <a:t>backend).</a:t>
            </a:r>
            <a:endParaRPr/>
          </a:p>
        </p:txBody>
      </p:sp>
      <p:sp>
        <p:nvSpPr>
          <p:cNvPr id="2109" name="Google Shape;2109;p12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Remind Me Again</a:t>
            </a:r>
            <a:endParaRPr/>
          </a:p>
        </p:txBody>
      </p:sp>
      <p:sp>
        <p:nvSpPr>
          <p:cNvPr id="2110" name="Google Shape;2110;p12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a:t> </a:t>
            </a:r>
            <a:r>
              <a:rPr lang="en">
                <a:solidFill>
                  <a:schemeClr val="dk1"/>
                </a:solidFill>
              </a:rPr>
              <a:t>Intro to Node Servers</a:t>
            </a:r>
            <a:endParaRPr/>
          </a:p>
        </p:txBody>
      </p:sp>
      <p:sp>
        <p:nvSpPr>
          <p:cNvPr id="2111" name="Google Shape;2111;p12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400"/>
              <a:t>What is a</a:t>
            </a:r>
            <a:r>
              <a:rPr lang="en" sz="2400" b="1"/>
              <a:t> </a:t>
            </a:r>
            <a:r>
              <a:rPr lang="en" sz="2400" b="1">
                <a:highlight>
                  <a:srgbClr val="FFFF00"/>
                </a:highlight>
              </a:rPr>
              <a:t>server</a:t>
            </a:r>
            <a:r>
              <a:rPr lang="en" sz="2400"/>
              <a:t>?</a:t>
            </a:r>
            <a:endParaRPr sz="2400"/>
          </a:p>
        </p:txBody>
      </p:sp>
      <p:pic>
        <p:nvPicPr>
          <p:cNvPr id="2050" name="Picture 2" descr="Image result for server gif&quot;">
            <a:extLst>
              <a:ext uri="{FF2B5EF4-FFF2-40B4-BE49-F238E27FC236}">
                <a16:creationId xmlns:a16="http://schemas.microsoft.com/office/drawing/2014/main" id="{32A4E1E8-27BA-4F5E-81EC-7EDB19E1A0F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85999" y="1590675"/>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16"/>
        <p:cNvGrpSpPr/>
        <p:nvPr/>
      </p:nvGrpSpPr>
      <p:grpSpPr>
        <a:xfrm>
          <a:off x="0" y="0"/>
          <a:ext cx="0" cy="0"/>
          <a:chOff x="0" y="0"/>
          <a:chExt cx="0" cy="0"/>
        </a:xfrm>
      </p:grpSpPr>
      <p:sp>
        <p:nvSpPr>
          <p:cNvPr id="2117" name="Google Shape;2117;p130"/>
          <p:cNvSpPr/>
          <p:nvPr/>
        </p:nvSpPr>
        <p:spPr>
          <a:xfrm rot="10800000">
            <a:off x="1849600" y="3141900"/>
            <a:ext cx="3996600" cy="227700"/>
          </a:xfrm>
          <a:prstGeom prst="homePlate">
            <a:avLst>
              <a:gd name="adj" fmla="val 50000"/>
            </a:avLst>
          </a:prstGeom>
          <a:solidFill>
            <a:srgbClr val="FF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30"/>
          <p:cNvSpPr/>
          <p:nvPr/>
        </p:nvSpPr>
        <p:spPr>
          <a:xfrm>
            <a:off x="5758900" y="2343300"/>
            <a:ext cx="1315200" cy="1642800"/>
          </a:xfrm>
          <a:prstGeom prst="rect">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30"/>
          <p:cNvSpPr/>
          <p:nvPr/>
        </p:nvSpPr>
        <p:spPr>
          <a:xfrm>
            <a:off x="7380950" y="1939750"/>
            <a:ext cx="1566900" cy="2196900"/>
          </a:xfrm>
          <a:prstGeom prst="roundRect">
            <a:avLst>
              <a:gd name="adj" fmla="val 16667"/>
            </a:avLst>
          </a:prstGeom>
          <a:solidFill>
            <a:srgbClr val="F3F3F3"/>
          </a:solidFill>
          <a:ln>
            <a:noFill/>
          </a:ln>
        </p:spPr>
        <p:txBody>
          <a:bodyPr spcFirstLastPara="1" wrap="square" lIns="128000" tIns="640075" rIns="91425" bIns="0" anchor="ctr" anchorCtr="0">
            <a:noAutofit/>
          </a:bodyPr>
          <a:lstStyle/>
          <a:p>
            <a:pPr marL="0" lvl="0" indent="0" algn="l" rtl="0">
              <a:spcBef>
                <a:spcPts val="0"/>
              </a:spcBef>
              <a:spcAft>
                <a:spcPts val="0"/>
              </a:spcAft>
              <a:buNone/>
            </a:pPr>
            <a:r>
              <a:rPr lang="en" sz="1100">
                <a:solidFill>
                  <a:schemeClr val="dk1"/>
                </a:solidFill>
                <a:latin typeface="Roboto"/>
                <a:ea typeface="Roboto"/>
                <a:cs typeface="Roboto"/>
                <a:sym typeface="Roboto"/>
              </a:rPr>
              <a:t>The server usually has a lot of content that it can send to clients. This content can be webpages, JPEGs, and other resources. </a:t>
            </a:r>
            <a:endParaRPr sz="1100">
              <a:solidFill>
                <a:schemeClr val="dk1"/>
              </a:solidFill>
              <a:latin typeface="Roboto"/>
              <a:ea typeface="Roboto"/>
              <a:cs typeface="Roboto"/>
              <a:sym typeface="Roboto"/>
            </a:endParaRPr>
          </a:p>
        </p:txBody>
      </p:sp>
      <p:sp>
        <p:nvSpPr>
          <p:cNvPr id="2120" name="Google Shape;2120;p130"/>
          <p:cNvSpPr/>
          <p:nvPr/>
        </p:nvSpPr>
        <p:spPr>
          <a:xfrm>
            <a:off x="1849600" y="3643500"/>
            <a:ext cx="3447000" cy="842100"/>
          </a:xfrm>
          <a:prstGeom prst="roundRect">
            <a:avLst>
              <a:gd name="adj" fmla="val 16667"/>
            </a:avLst>
          </a:prstGeom>
          <a:solidFill>
            <a:srgbClr val="F3F3F3"/>
          </a:solidFill>
          <a:ln>
            <a:noFill/>
          </a:ln>
        </p:spPr>
        <p:txBody>
          <a:bodyPr spcFirstLastPara="1" wrap="square" lIns="137150" tIns="91425" rIns="91425" bIns="91425" anchor="ctr" anchorCtr="0">
            <a:noAutofit/>
          </a:bodyPr>
          <a:lstStyle/>
          <a:p>
            <a:pPr marL="0" lvl="0" indent="0" algn="l" rtl="0">
              <a:spcBef>
                <a:spcPts val="0"/>
              </a:spcBef>
              <a:spcAft>
                <a:spcPts val="0"/>
              </a:spcAft>
              <a:buNone/>
            </a:pPr>
            <a:r>
              <a:rPr lang="en" sz="1100">
                <a:solidFill>
                  <a:schemeClr val="dk1"/>
                </a:solidFill>
                <a:latin typeface="Roboto"/>
                <a:ea typeface="Roboto"/>
                <a:cs typeface="Roboto"/>
                <a:sym typeface="Roboto"/>
              </a:rPr>
              <a:t>The server's response contains the actual </a:t>
            </a:r>
            <a:endParaRPr sz="1100">
              <a:solidFill>
                <a:schemeClr val="dk1"/>
              </a:solidFill>
              <a:latin typeface="Roboto"/>
              <a:ea typeface="Roboto"/>
              <a:cs typeface="Roboto"/>
              <a:sym typeface="Roboto"/>
            </a:endParaRPr>
          </a:p>
          <a:p>
            <a:pPr marL="0" lvl="0" indent="0" algn="l" rtl="0">
              <a:spcBef>
                <a:spcPts val="0"/>
              </a:spcBef>
              <a:spcAft>
                <a:spcPts val="0"/>
              </a:spcAft>
              <a:buNone/>
            </a:pPr>
            <a:r>
              <a:rPr lang="en" sz="1100">
                <a:solidFill>
                  <a:schemeClr val="dk1"/>
                </a:solidFill>
                <a:latin typeface="Roboto"/>
                <a:ea typeface="Roboto"/>
                <a:cs typeface="Roboto"/>
                <a:sym typeface="Roboto"/>
              </a:rPr>
              <a:t>document that the client requested (or an </a:t>
            </a:r>
            <a:endParaRPr sz="1100">
              <a:solidFill>
                <a:schemeClr val="dk1"/>
              </a:solidFill>
              <a:latin typeface="Roboto"/>
              <a:ea typeface="Roboto"/>
              <a:cs typeface="Roboto"/>
              <a:sym typeface="Roboto"/>
            </a:endParaRPr>
          </a:p>
          <a:p>
            <a:pPr marL="0" lvl="0" indent="0" algn="l" rtl="0">
              <a:spcBef>
                <a:spcPts val="0"/>
              </a:spcBef>
              <a:spcAft>
                <a:spcPts val="0"/>
              </a:spcAft>
              <a:buNone/>
            </a:pPr>
            <a:r>
              <a:rPr lang="en" sz="1100">
                <a:solidFill>
                  <a:schemeClr val="dk1"/>
                </a:solidFill>
                <a:latin typeface="Roboto"/>
                <a:ea typeface="Roboto"/>
                <a:cs typeface="Roboto"/>
                <a:sym typeface="Roboto"/>
              </a:rPr>
              <a:t>error code if the request cannot be processed).</a:t>
            </a:r>
            <a:endParaRPr sz="1100">
              <a:solidFill>
                <a:schemeClr val="dk1"/>
              </a:solidFill>
              <a:latin typeface="Roboto"/>
              <a:ea typeface="Roboto"/>
              <a:cs typeface="Roboto"/>
              <a:sym typeface="Roboto"/>
            </a:endParaRPr>
          </a:p>
        </p:txBody>
      </p:sp>
      <p:sp>
        <p:nvSpPr>
          <p:cNvPr id="2121" name="Google Shape;2121;p130"/>
          <p:cNvSpPr/>
          <p:nvPr/>
        </p:nvSpPr>
        <p:spPr>
          <a:xfrm>
            <a:off x="1849600" y="1341450"/>
            <a:ext cx="3829500" cy="620700"/>
          </a:xfrm>
          <a:prstGeom prst="roundRect">
            <a:avLst>
              <a:gd name="adj" fmla="val 16667"/>
            </a:avLst>
          </a:prstGeom>
          <a:solidFill>
            <a:srgbClr val="F3F3F3"/>
          </a:solidFill>
          <a:ln>
            <a:noFill/>
          </a:ln>
        </p:spPr>
        <p:txBody>
          <a:bodyPr spcFirstLastPara="1" wrap="square" lIns="137150" tIns="91425" rIns="91425" bIns="91425" anchor="ctr" anchorCtr="0">
            <a:noAutofit/>
          </a:bodyPr>
          <a:lstStyle/>
          <a:p>
            <a:pPr marL="0" lvl="0" indent="0" algn="l" rtl="0">
              <a:spcBef>
                <a:spcPts val="0"/>
              </a:spcBef>
              <a:spcAft>
                <a:spcPts val="0"/>
              </a:spcAft>
              <a:buNone/>
            </a:pPr>
            <a:r>
              <a:rPr lang="en" sz="1100">
                <a:solidFill>
                  <a:schemeClr val="dk1"/>
                </a:solidFill>
                <a:latin typeface="Roboto"/>
                <a:ea typeface="Roboto"/>
                <a:cs typeface="Roboto"/>
                <a:sym typeface="Roboto"/>
              </a:rPr>
              <a:t>The client's request contains the name and address </a:t>
            </a:r>
            <a:endParaRPr sz="110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100">
                <a:solidFill>
                  <a:schemeClr val="dk1"/>
                </a:solidFill>
                <a:latin typeface="Roboto"/>
                <a:ea typeface="Roboto"/>
                <a:cs typeface="Roboto"/>
                <a:sym typeface="Roboto"/>
              </a:rPr>
              <a:t>(the URL) of whatever the client is looking for. </a:t>
            </a:r>
            <a:endParaRPr sz="1100">
              <a:solidFill>
                <a:schemeClr val="dk1"/>
              </a:solidFill>
              <a:latin typeface="Roboto"/>
              <a:ea typeface="Roboto"/>
              <a:cs typeface="Roboto"/>
              <a:sym typeface="Roboto"/>
            </a:endParaRPr>
          </a:p>
        </p:txBody>
      </p:sp>
      <p:sp>
        <p:nvSpPr>
          <p:cNvPr id="2122" name="Google Shape;2122;p130"/>
          <p:cNvSpPr/>
          <p:nvPr/>
        </p:nvSpPr>
        <p:spPr>
          <a:xfrm rot="10800000" flipH="1">
            <a:off x="1371600" y="2573550"/>
            <a:ext cx="4282800" cy="227700"/>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3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What Is a Server?</a:t>
            </a:r>
            <a:endParaRPr>
              <a:solidFill>
                <a:schemeClr val="dk1"/>
              </a:solidFill>
            </a:endParaRPr>
          </a:p>
          <a:p>
            <a:pPr marL="0" lvl="0" indent="0" algn="l" rtl="0">
              <a:spcBef>
                <a:spcPts val="0"/>
              </a:spcBef>
              <a:spcAft>
                <a:spcPts val="0"/>
              </a:spcAft>
              <a:buNone/>
            </a:pPr>
            <a:endParaRPr/>
          </a:p>
        </p:txBody>
      </p:sp>
      <p:sp>
        <p:nvSpPr>
          <p:cNvPr id="2124" name="Google Shape;2124;p13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pic>
        <p:nvPicPr>
          <p:cNvPr id="2125" name="Google Shape;2125;p130"/>
          <p:cNvPicPr preferRelativeResize="0"/>
          <p:nvPr/>
        </p:nvPicPr>
        <p:blipFill rotWithShape="1">
          <a:blip r:embed="rId3">
            <a:alphaModFix/>
          </a:blip>
          <a:srcRect/>
          <a:stretch/>
        </p:blipFill>
        <p:spPr>
          <a:xfrm>
            <a:off x="171875" y="2410175"/>
            <a:ext cx="1460000" cy="1309525"/>
          </a:xfrm>
          <a:prstGeom prst="rect">
            <a:avLst/>
          </a:prstGeom>
          <a:noFill/>
          <a:ln>
            <a:noFill/>
          </a:ln>
        </p:spPr>
      </p:pic>
      <p:sp>
        <p:nvSpPr>
          <p:cNvPr id="2126" name="Google Shape;2126;p130"/>
          <p:cNvSpPr txBox="1"/>
          <p:nvPr/>
        </p:nvSpPr>
        <p:spPr>
          <a:xfrm>
            <a:off x="244675" y="2763600"/>
            <a:ext cx="1315200" cy="37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b="1">
                <a:solidFill>
                  <a:schemeClr val="dk1"/>
                </a:solidFill>
                <a:latin typeface="Roboto"/>
                <a:ea typeface="Roboto"/>
                <a:cs typeface="Roboto"/>
                <a:sym typeface="Roboto"/>
              </a:rPr>
              <a:t>Web Browser</a:t>
            </a:r>
            <a:r>
              <a:rPr lang="en" sz="1200">
                <a:solidFill>
                  <a:schemeClr val="dk1"/>
                </a:solidFill>
                <a:latin typeface="Roboto Light"/>
                <a:ea typeface="Roboto Light"/>
                <a:cs typeface="Roboto Light"/>
                <a:sym typeface="Roboto Light"/>
              </a:rPr>
              <a:t> (Client)</a:t>
            </a:r>
            <a:endParaRPr sz="1200">
              <a:latin typeface="Roboto Light"/>
              <a:ea typeface="Roboto Light"/>
              <a:cs typeface="Roboto Light"/>
              <a:sym typeface="Roboto Light"/>
            </a:endParaRPr>
          </a:p>
        </p:txBody>
      </p:sp>
      <p:pic>
        <p:nvPicPr>
          <p:cNvPr id="2127" name="Google Shape;2127;p130"/>
          <p:cNvPicPr preferRelativeResize="0"/>
          <p:nvPr/>
        </p:nvPicPr>
        <p:blipFill>
          <a:blip r:embed="rId4">
            <a:alphaModFix/>
          </a:blip>
          <a:stretch>
            <a:fillRect/>
          </a:stretch>
        </p:blipFill>
        <p:spPr>
          <a:xfrm>
            <a:off x="1800145" y="1859919"/>
            <a:ext cx="797350" cy="842050"/>
          </a:xfrm>
          <a:prstGeom prst="rect">
            <a:avLst/>
          </a:prstGeom>
          <a:noFill/>
          <a:ln>
            <a:noFill/>
          </a:ln>
        </p:spPr>
      </p:pic>
      <p:sp>
        <p:nvSpPr>
          <p:cNvPr id="2128" name="Google Shape;2128;p130"/>
          <p:cNvSpPr/>
          <p:nvPr/>
        </p:nvSpPr>
        <p:spPr>
          <a:xfrm>
            <a:off x="1447175" y="2016625"/>
            <a:ext cx="945900" cy="226800"/>
          </a:xfrm>
          <a:prstGeom prst="roundRect">
            <a:avLst>
              <a:gd name="adj" fmla="val 16667"/>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900" b="1">
                <a:solidFill>
                  <a:srgbClr val="00FFFF"/>
                </a:solidFill>
                <a:latin typeface="Roboto"/>
                <a:ea typeface="Roboto"/>
                <a:cs typeface="Roboto"/>
                <a:sym typeface="Roboto"/>
              </a:rPr>
              <a:t>Client Request</a:t>
            </a:r>
            <a:endParaRPr sz="900" b="1">
              <a:solidFill>
                <a:srgbClr val="00FFFF"/>
              </a:solidFill>
              <a:latin typeface="Roboto"/>
              <a:ea typeface="Roboto"/>
              <a:cs typeface="Roboto"/>
              <a:sym typeface="Roboto"/>
            </a:endParaRPr>
          </a:p>
        </p:txBody>
      </p:sp>
      <p:pic>
        <p:nvPicPr>
          <p:cNvPr id="2129" name="Google Shape;2129;p130"/>
          <p:cNvPicPr preferRelativeResize="0"/>
          <p:nvPr/>
        </p:nvPicPr>
        <p:blipFill>
          <a:blip r:embed="rId5">
            <a:alphaModFix/>
          </a:blip>
          <a:stretch>
            <a:fillRect/>
          </a:stretch>
        </p:blipFill>
        <p:spPr>
          <a:xfrm>
            <a:off x="5657500" y="2343175"/>
            <a:ext cx="1510625" cy="1642800"/>
          </a:xfrm>
          <a:prstGeom prst="rect">
            <a:avLst/>
          </a:prstGeom>
          <a:noFill/>
          <a:ln>
            <a:noFill/>
          </a:ln>
        </p:spPr>
      </p:pic>
      <p:pic>
        <p:nvPicPr>
          <p:cNvPr id="2130" name="Google Shape;2130;p130"/>
          <p:cNvPicPr preferRelativeResize="0"/>
          <p:nvPr/>
        </p:nvPicPr>
        <p:blipFill>
          <a:blip r:embed="rId4">
            <a:alphaModFix/>
          </a:blip>
          <a:stretch>
            <a:fillRect/>
          </a:stretch>
        </p:blipFill>
        <p:spPr>
          <a:xfrm>
            <a:off x="4546945" y="3218094"/>
            <a:ext cx="797350" cy="842050"/>
          </a:xfrm>
          <a:prstGeom prst="rect">
            <a:avLst/>
          </a:prstGeom>
          <a:noFill/>
          <a:ln>
            <a:noFill/>
          </a:ln>
        </p:spPr>
      </p:pic>
      <p:sp>
        <p:nvSpPr>
          <p:cNvPr id="2131" name="Google Shape;2131;p130"/>
          <p:cNvSpPr/>
          <p:nvPr/>
        </p:nvSpPr>
        <p:spPr>
          <a:xfrm>
            <a:off x="4193975" y="3374800"/>
            <a:ext cx="945900" cy="226800"/>
          </a:xfrm>
          <a:prstGeom prst="roundRect">
            <a:avLst>
              <a:gd name="adj" fmla="val 16667"/>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900" b="1">
                <a:solidFill>
                  <a:srgbClr val="FF00FF"/>
                </a:solidFill>
                <a:latin typeface="Roboto"/>
                <a:ea typeface="Roboto"/>
                <a:cs typeface="Roboto"/>
                <a:sym typeface="Roboto"/>
              </a:rPr>
              <a:t>Response</a:t>
            </a:r>
            <a:endParaRPr sz="900" b="1">
              <a:solidFill>
                <a:srgbClr val="FF00FF"/>
              </a:solidFill>
              <a:latin typeface="Roboto"/>
              <a:ea typeface="Roboto"/>
              <a:cs typeface="Roboto"/>
              <a:sym typeface="Roboto"/>
            </a:endParaRPr>
          </a:p>
        </p:txBody>
      </p:sp>
      <p:pic>
        <p:nvPicPr>
          <p:cNvPr id="2132" name="Google Shape;2132;p130"/>
          <p:cNvPicPr preferRelativeResize="0"/>
          <p:nvPr/>
        </p:nvPicPr>
        <p:blipFill>
          <a:blip r:embed="rId4">
            <a:alphaModFix/>
          </a:blip>
          <a:stretch>
            <a:fillRect/>
          </a:stretch>
        </p:blipFill>
        <p:spPr>
          <a:xfrm>
            <a:off x="7276201" y="1842326"/>
            <a:ext cx="505367" cy="533701"/>
          </a:xfrm>
          <a:prstGeom prst="rect">
            <a:avLst/>
          </a:prstGeom>
          <a:noFill/>
          <a:ln>
            <a:noFill/>
          </a:ln>
          <a:effectLst>
            <a:outerShdw blurRad="57150" dist="19050" dir="5400000" algn="bl" rotWithShape="0">
              <a:srgbClr val="000000">
                <a:alpha val="50000"/>
              </a:srgbClr>
            </a:outerShdw>
          </a:effectLst>
        </p:spPr>
      </p:pic>
      <p:pic>
        <p:nvPicPr>
          <p:cNvPr id="2133" name="Google Shape;2133;p130"/>
          <p:cNvPicPr preferRelativeResize="0"/>
          <p:nvPr/>
        </p:nvPicPr>
        <p:blipFill>
          <a:blip r:embed="rId4">
            <a:alphaModFix/>
          </a:blip>
          <a:stretch>
            <a:fillRect/>
          </a:stretch>
        </p:blipFill>
        <p:spPr>
          <a:xfrm>
            <a:off x="7593951" y="1994726"/>
            <a:ext cx="505367" cy="533701"/>
          </a:xfrm>
          <a:prstGeom prst="rect">
            <a:avLst/>
          </a:prstGeom>
          <a:noFill/>
          <a:ln>
            <a:noFill/>
          </a:ln>
          <a:effectLst>
            <a:outerShdw blurRad="57150" dist="19050" dir="5400000" algn="bl" rotWithShape="0">
              <a:srgbClr val="000000">
                <a:alpha val="50000"/>
              </a:srgbClr>
            </a:outerShdw>
          </a:effectLst>
        </p:spPr>
      </p:pic>
      <p:pic>
        <p:nvPicPr>
          <p:cNvPr id="2134" name="Google Shape;2134;p130"/>
          <p:cNvPicPr preferRelativeResize="0"/>
          <p:nvPr/>
        </p:nvPicPr>
        <p:blipFill>
          <a:blip r:embed="rId4">
            <a:alphaModFix/>
          </a:blip>
          <a:stretch>
            <a:fillRect/>
          </a:stretch>
        </p:blipFill>
        <p:spPr>
          <a:xfrm>
            <a:off x="8099326" y="1842326"/>
            <a:ext cx="505367" cy="533701"/>
          </a:xfrm>
          <a:prstGeom prst="rect">
            <a:avLst/>
          </a:prstGeom>
          <a:noFill/>
          <a:ln>
            <a:noFill/>
          </a:ln>
          <a:effectLst>
            <a:outerShdw blurRad="57150" dist="19050" dir="5400000" algn="bl" rotWithShape="0">
              <a:srgbClr val="000000">
                <a:alpha val="50000"/>
              </a:srgbClr>
            </a:outerShdw>
          </a:effectLst>
        </p:spPr>
      </p:pic>
      <p:pic>
        <p:nvPicPr>
          <p:cNvPr id="2135" name="Google Shape;2135;p130"/>
          <p:cNvPicPr preferRelativeResize="0"/>
          <p:nvPr/>
        </p:nvPicPr>
        <p:blipFill>
          <a:blip r:embed="rId4">
            <a:alphaModFix/>
          </a:blip>
          <a:stretch>
            <a:fillRect/>
          </a:stretch>
        </p:blipFill>
        <p:spPr>
          <a:xfrm>
            <a:off x="8417076" y="1994726"/>
            <a:ext cx="505367" cy="533701"/>
          </a:xfrm>
          <a:prstGeom prst="rect">
            <a:avLst/>
          </a:prstGeom>
          <a:noFill/>
          <a:ln>
            <a:noFill/>
          </a:ln>
          <a:effectLst>
            <a:outerShdw blurRad="57150" dist="19050" dir="5400000" algn="bl" rotWithShape="0">
              <a:srgbClr val="000000">
                <a:alpha val="50000"/>
              </a:srgbClr>
            </a:outerShdw>
          </a:effectLst>
        </p:spPr>
      </p:pic>
      <p:sp>
        <p:nvSpPr>
          <p:cNvPr id="2136" name="Google Shape;2136;p130"/>
          <p:cNvSpPr txBox="1"/>
          <p:nvPr/>
        </p:nvSpPr>
        <p:spPr>
          <a:xfrm>
            <a:off x="5852921" y="2433000"/>
            <a:ext cx="919500" cy="37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Medium"/>
                <a:ea typeface="Roboto Medium"/>
                <a:cs typeface="Roboto Medium"/>
                <a:sym typeface="Roboto Medium"/>
              </a:rPr>
              <a:t>Server</a:t>
            </a:r>
            <a:endParaRPr sz="1200">
              <a:solidFill>
                <a:srgbClr val="FFFFFF"/>
              </a:solidFill>
              <a:latin typeface="Roboto"/>
              <a:ea typeface="Roboto"/>
              <a:cs typeface="Roboto"/>
              <a:sym typeface="Roboto"/>
            </a:endParaRPr>
          </a:p>
        </p:txBody>
      </p:sp>
      <p:sp>
        <p:nvSpPr>
          <p:cNvPr id="2137" name="Google Shape;2137;p130"/>
          <p:cNvSpPr txBox="1">
            <a:spLocks noGrp="1"/>
          </p:cNvSpPr>
          <p:nvPr>
            <p:ph type="subTitle" idx="1"/>
          </p:nvPr>
        </p:nvSpPr>
        <p:spPr>
          <a:xfrm>
            <a:off x="0" y="675975"/>
            <a:ext cx="93783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latin typeface="Roboto Light"/>
                <a:ea typeface="Roboto Light"/>
                <a:cs typeface="Roboto Light"/>
                <a:sym typeface="Roboto Light"/>
              </a:rPr>
              <a:t>A server is the </a:t>
            </a:r>
            <a:r>
              <a:rPr lang="en" b="1"/>
              <a:t>machine</a:t>
            </a:r>
            <a:r>
              <a:rPr lang="en">
                <a:latin typeface="Roboto Light"/>
                <a:ea typeface="Roboto Light"/>
                <a:cs typeface="Roboto Light"/>
                <a:sym typeface="Roboto Light"/>
              </a:rPr>
              <a:t> and </a:t>
            </a:r>
            <a:r>
              <a:rPr lang="en" b="1"/>
              <a:t>code</a:t>
            </a:r>
            <a:r>
              <a:rPr lang="en">
                <a:latin typeface="Roboto Light"/>
                <a:ea typeface="Roboto Light"/>
                <a:cs typeface="Roboto Light"/>
                <a:sym typeface="Roboto Light"/>
              </a:rPr>
              <a:t> that handles client requests and responds to them.</a:t>
            </a:r>
            <a:endParaRPr>
              <a:latin typeface="Roboto Light"/>
              <a:ea typeface="Roboto Light"/>
              <a:cs typeface="Roboto Light"/>
              <a:sym typeface="Roboto Light"/>
            </a:endParaRPr>
          </a:p>
          <a:p>
            <a:pPr marL="0" lvl="0" indent="0" algn="l" rtl="0">
              <a:spcBef>
                <a:spcPts val="0"/>
              </a:spcBef>
              <a:spcAft>
                <a:spcPts val="0"/>
              </a:spcAft>
              <a:buNone/>
            </a:pPr>
            <a:endParaRPr>
              <a:latin typeface="Roboto Light"/>
              <a:ea typeface="Roboto Light"/>
              <a:cs typeface="Roboto Light"/>
              <a:sym typeface="Roboto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42"/>
        <p:cNvGrpSpPr/>
        <p:nvPr/>
      </p:nvGrpSpPr>
      <p:grpSpPr>
        <a:xfrm>
          <a:off x="0" y="0"/>
          <a:ext cx="0" cy="0"/>
          <a:chOff x="0" y="0"/>
          <a:chExt cx="0" cy="0"/>
        </a:xfrm>
      </p:grpSpPr>
      <p:sp>
        <p:nvSpPr>
          <p:cNvPr id="2143" name="Google Shape;2143;p131"/>
          <p:cNvSpPr/>
          <p:nvPr/>
        </p:nvSpPr>
        <p:spPr>
          <a:xfrm>
            <a:off x="173842" y="3819004"/>
            <a:ext cx="8796300" cy="7617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lt1"/>
              </a:buClr>
              <a:buSzPts val="2000"/>
              <a:buFont typeface="Arial"/>
              <a:buChar char="•"/>
            </a:pPr>
            <a:r>
              <a:rPr lang="en" sz="2000">
                <a:solidFill>
                  <a:schemeClr val="lt1"/>
                </a:solidFill>
                <a:latin typeface="Arial"/>
                <a:ea typeface="Arial"/>
                <a:cs typeface="Arial"/>
                <a:sym typeface="Arial"/>
              </a:rPr>
              <a:t>In modern </a:t>
            </a:r>
            <a:r>
              <a:rPr lang="en" sz="2000" b="1">
                <a:solidFill>
                  <a:schemeClr val="lt1"/>
                </a:solidFill>
                <a:latin typeface="Arial"/>
                <a:ea typeface="Arial"/>
                <a:cs typeface="Arial"/>
                <a:sym typeface="Arial"/>
              </a:rPr>
              <a:t>web applications </a:t>
            </a:r>
            <a:r>
              <a:rPr lang="en" sz="2000">
                <a:solidFill>
                  <a:schemeClr val="lt1"/>
                </a:solidFill>
                <a:latin typeface="Arial"/>
                <a:ea typeface="Arial"/>
                <a:cs typeface="Arial"/>
                <a:sym typeface="Arial"/>
              </a:rPr>
              <a:t>there is a constant back-and-forth communication between the visuals displayed on the user’s browser (</a:t>
            </a:r>
            <a:r>
              <a:rPr lang="en" sz="2000" b="1">
                <a:solidFill>
                  <a:schemeClr val="lt1"/>
                </a:solidFill>
                <a:latin typeface="Arial"/>
                <a:ea typeface="Arial"/>
                <a:cs typeface="Arial"/>
                <a:sym typeface="Arial"/>
              </a:rPr>
              <a:t>frontend) </a:t>
            </a:r>
            <a:r>
              <a:rPr lang="en" sz="2000">
                <a:solidFill>
                  <a:schemeClr val="lt1"/>
                </a:solidFill>
                <a:latin typeface="Arial"/>
                <a:ea typeface="Arial"/>
                <a:cs typeface="Arial"/>
                <a:sym typeface="Arial"/>
              </a:rPr>
              <a:t>and the data and logic stored on the server (</a:t>
            </a:r>
            <a:r>
              <a:rPr lang="en" sz="2000" b="1">
                <a:solidFill>
                  <a:schemeClr val="lt1"/>
                </a:solidFill>
                <a:latin typeface="Arial"/>
                <a:ea typeface="Arial"/>
                <a:cs typeface="Arial"/>
                <a:sym typeface="Arial"/>
              </a:rPr>
              <a:t>backend).</a:t>
            </a:r>
            <a:endParaRPr/>
          </a:p>
        </p:txBody>
      </p:sp>
      <p:sp>
        <p:nvSpPr>
          <p:cNvPr id="2144" name="Google Shape;2144;p13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Remind Me Again</a:t>
            </a:r>
            <a:endParaRPr/>
          </a:p>
        </p:txBody>
      </p:sp>
      <p:sp>
        <p:nvSpPr>
          <p:cNvPr id="2145" name="Google Shape;2145;p13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sp>
        <p:nvSpPr>
          <p:cNvPr id="2147" name="Google Shape;2147;p13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400"/>
              <a:t>What are some examples of </a:t>
            </a:r>
            <a:r>
              <a:rPr lang="en" sz="2400" b="1">
                <a:highlight>
                  <a:srgbClr val="FFFF00"/>
                </a:highlight>
              </a:rPr>
              <a:t>server-side</a:t>
            </a:r>
            <a:r>
              <a:rPr lang="en" sz="2400"/>
              <a:t> functions?</a:t>
            </a:r>
            <a:endParaRPr sz="2400"/>
          </a:p>
        </p:txBody>
      </p:sp>
      <p:pic>
        <p:nvPicPr>
          <p:cNvPr id="3074" name="Picture 2" descr="Image result for code function gif&quot;">
            <a:extLst>
              <a:ext uri="{FF2B5EF4-FFF2-40B4-BE49-F238E27FC236}">
                <a16:creationId xmlns:a16="http://schemas.microsoft.com/office/drawing/2014/main" id="{F4024ADA-7826-423E-9B5D-4123F14E9C5D}"/>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571742" y="1225428"/>
            <a:ext cx="4000500" cy="357187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014DF98-ADE0-494E-A31B-4E51A54BA1F6}"/>
              </a:ext>
            </a:extLst>
          </p:cNvPr>
          <p:cNvPicPr>
            <a:picLocks noChangeAspect="1"/>
          </p:cNvPicPr>
          <p:nvPr/>
        </p:nvPicPr>
        <p:blipFill>
          <a:blip r:embed="rId4"/>
          <a:stretch>
            <a:fillRect/>
          </a:stretch>
        </p:blipFill>
        <p:spPr>
          <a:xfrm>
            <a:off x="2572919" y="1225428"/>
            <a:ext cx="3999323" cy="357256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3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2"/>
        <p:cNvGrpSpPr/>
        <p:nvPr/>
      </p:nvGrpSpPr>
      <p:grpSpPr>
        <a:xfrm>
          <a:off x="0" y="0"/>
          <a:ext cx="0" cy="0"/>
          <a:chOff x="0" y="0"/>
          <a:chExt cx="0" cy="0"/>
        </a:xfrm>
      </p:grpSpPr>
      <p:sp>
        <p:nvSpPr>
          <p:cNvPr id="2153" name="Google Shape;2153;p13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Server-Side Code in Action!</a:t>
            </a:r>
            <a:endParaRPr/>
          </a:p>
        </p:txBody>
      </p:sp>
      <p:sp>
        <p:nvSpPr>
          <p:cNvPr id="2155" name="Google Shape;2155;p13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sp>
        <p:nvSpPr>
          <p:cNvPr id="2156" name="Google Shape;2156;p132"/>
          <p:cNvSpPr txBox="1">
            <a:spLocks noGrp="1"/>
          </p:cNvSpPr>
          <p:nvPr>
            <p:ph type="subTitle" idx="3"/>
          </p:nvPr>
        </p:nvSpPr>
        <p:spPr>
          <a:xfrm>
            <a:off x="2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Visiting a URL and then being presented with an HTML page</a:t>
            </a:r>
            <a:endParaRPr/>
          </a:p>
        </p:txBody>
      </p:sp>
      <p:sp>
        <p:nvSpPr>
          <p:cNvPr id="2157" name="Google Shape;2157;p132"/>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Visiting an API endpoint that parses URL parameters to provide selective JSONs</a:t>
            </a:r>
            <a:endParaRPr/>
          </a:p>
        </p:txBody>
      </p:sp>
      <p:sp>
        <p:nvSpPr>
          <p:cNvPr id="2158" name="Google Shape;2158;p132"/>
          <p:cNvSpPr txBox="1">
            <a:spLocks noGrp="1"/>
          </p:cNvSpPr>
          <p:nvPr>
            <p:ph type="subTitle" idx="5"/>
          </p:nvPr>
        </p:nvSpPr>
        <p:spPr>
          <a:xfrm>
            <a:off x="100" y="2695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dirty="0"/>
              <a:t>Clicking an invoice that provides a PDF report</a:t>
            </a:r>
            <a:endParaRPr dirty="0"/>
          </a:p>
        </p:txBody>
      </p:sp>
      <p:sp>
        <p:nvSpPr>
          <p:cNvPr id="2159" name="Google Shape;2159;p132"/>
          <p:cNvSpPr txBox="1">
            <a:spLocks noGrp="1"/>
          </p:cNvSpPr>
          <p:nvPr>
            <p:ph type="subTitle" idx="6"/>
          </p:nvPr>
        </p:nvSpPr>
        <p:spPr>
          <a:xfrm>
            <a:off x="-12300" y="33855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Image-processing software that applies a filter to an image and saves the new version</a:t>
            </a:r>
            <a:endParaRPr/>
          </a:p>
        </p:txBody>
      </p:sp>
      <p:sp>
        <p:nvSpPr>
          <p:cNvPr id="2160" name="Google Shape;2160;p132"/>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dirty="0"/>
              <a:t>Google providing results relevant to searches on other sites </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65"/>
        <p:cNvGrpSpPr/>
        <p:nvPr/>
      </p:nvGrpSpPr>
      <p:grpSpPr>
        <a:xfrm>
          <a:off x="0" y="0"/>
          <a:ext cx="0" cy="0"/>
          <a:chOff x="0" y="0"/>
          <a:chExt cx="0" cy="0"/>
        </a:xfrm>
      </p:grpSpPr>
      <p:sp>
        <p:nvSpPr>
          <p:cNvPr id="2166" name="Google Shape;2166;p133"/>
          <p:cNvSpPr/>
          <p:nvPr/>
        </p:nvSpPr>
        <p:spPr>
          <a:xfrm>
            <a:off x="173842" y="3819004"/>
            <a:ext cx="8796300" cy="7617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lt1"/>
              </a:buClr>
              <a:buSzPts val="2000"/>
              <a:buFont typeface="Arial"/>
              <a:buChar char="•"/>
            </a:pPr>
            <a:r>
              <a:rPr lang="en" sz="2000">
                <a:solidFill>
                  <a:schemeClr val="lt1"/>
                </a:solidFill>
                <a:latin typeface="Arial"/>
                <a:ea typeface="Arial"/>
                <a:cs typeface="Arial"/>
                <a:sym typeface="Arial"/>
              </a:rPr>
              <a:t>In modern </a:t>
            </a:r>
            <a:r>
              <a:rPr lang="en" sz="2000" b="1">
                <a:solidFill>
                  <a:schemeClr val="lt1"/>
                </a:solidFill>
                <a:latin typeface="Arial"/>
                <a:ea typeface="Arial"/>
                <a:cs typeface="Arial"/>
                <a:sym typeface="Arial"/>
              </a:rPr>
              <a:t>web applications </a:t>
            </a:r>
            <a:r>
              <a:rPr lang="en" sz="2000">
                <a:solidFill>
                  <a:schemeClr val="lt1"/>
                </a:solidFill>
                <a:latin typeface="Arial"/>
                <a:ea typeface="Arial"/>
                <a:cs typeface="Arial"/>
                <a:sym typeface="Arial"/>
              </a:rPr>
              <a:t>there is a constant back-and-forth communication between the visuals displayed on the user’s browser (</a:t>
            </a:r>
            <a:r>
              <a:rPr lang="en" sz="2000" b="1">
                <a:solidFill>
                  <a:schemeClr val="lt1"/>
                </a:solidFill>
                <a:latin typeface="Arial"/>
                <a:ea typeface="Arial"/>
                <a:cs typeface="Arial"/>
                <a:sym typeface="Arial"/>
              </a:rPr>
              <a:t>frontend) </a:t>
            </a:r>
            <a:r>
              <a:rPr lang="en" sz="2000">
                <a:solidFill>
                  <a:schemeClr val="lt1"/>
                </a:solidFill>
                <a:latin typeface="Arial"/>
                <a:ea typeface="Arial"/>
                <a:cs typeface="Arial"/>
                <a:sym typeface="Arial"/>
              </a:rPr>
              <a:t>and the data and logic stored on the server (</a:t>
            </a:r>
            <a:r>
              <a:rPr lang="en" sz="2000" b="1">
                <a:solidFill>
                  <a:schemeClr val="lt1"/>
                </a:solidFill>
                <a:latin typeface="Arial"/>
                <a:ea typeface="Arial"/>
                <a:cs typeface="Arial"/>
                <a:sym typeface="Arial"/>
              </a:rPr>
              <a:t>backend).</a:t>
            </a:r>
            <a:endParaRPr/>
          </a:p>
        </p:txBody>
      </p:sp>
      <p:sp>
        <p:nvSpPr>
          <p:cNvPr id="2167" name="Google Shape;2167;p13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Remind Me Again</a:t>
            </a:r>
            <a:endParaRPr/>
          </a:p>
        </p:txBody>
      </p:sp>
      <p:sp>
        <p:nvSpPr>
          <p:cNvPr id="2168" name="Google Shape;2168;p13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sp>
        <p:nvSpPr>
          <p:cNvPr id="2170" name="Google Shape;2170;p13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400"/>
              <a:t>What is a </a:t>
            </a:r>
            <a:r>
              <a:rPr lang="en" sz="2400" b="1">
                <a:highlight>
                  <a:srgbClr val="FFFF00"/>
                </a:highlight>
              </a:rPr>
              <a:t>client</a:t>
            </a:r>
            <a:r>
              <a:rPr lang="en" sz="2400"/>
              <a:t>?</a:t>
            </a:r>
            <a:endParaRPr sz="2400"/>
          </a:p>
        </p:txBody>
      </p:sp>
      <p:pic>
        <p:nvPicPr>
          <p:cNvPr id="4098" name="Picture 2" descr="Image result for client computer gif&quot;">
            <a:extLst>
              <a:ext uri="{FF2B5EF4-FFF2-40B4-BE49-F238E27FC236}">
                <a16:creationId xmlns:a16="http://schemas.microsoft.com/office/drawing/2014/main" id="{C3858A15-0529-47BC-B929-0928913F1E1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164048" y="1288396"/>
            <a:ext cx="4815888" cy="32105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4B7C458-8204-4FDA-A8B0-0B6BBFAF3E10}"/>
              </a:ext>
            </a:extLst>
          </p:cNvPr>
          <p:cNvSpPr txBox="1"/>
          <p:nvPr/>
        </p:nvSpPr>
        <p:spPr>
          <a:xfrm>
            <a:off x="2878096" y="1522704"/>
            <a:ext cx="841897" cy="400110"/>
          </a:xfrm>
          <a:prstGeom prst="rect">
            <a:avLst/>
          </a:prstGeom>
          <a:noFill/>
        </p:spPr>
        <p:txBody>
          <a:bodyPr wrap="none" rtlCol="0">
            <a:spAutoFit/>
          </a:bodyPr>
          <a:lstStyle/>
          <a:p>
            <a:r>
              <a:rPr lang="en-US" sz="2000" dirty="0"/>
              <a:t>Client</a:t>
            </a:r>
          </a:p>
        </p:txBody>
      </p:sp>
      <p:sp>
        <p:nvSpPr>
          <p:cNvPr id="9" name="TextBox 8">
            <a:extLst>
              <a:ext uri="{FF2B5EF4-FFF2-40B4-BE49-F238E27FC236}">
                <a16:creationId xmlns:a16="http://schemas.microsoft.com/office/drawing/2014/main" id="{25CC9552-6A07-4FFF-9997-67C8AE34A4C2}"/>
              </a:ext>
            </a:extLst>
          </p:cNvPr>
          <p:cNvSpPr txBox="1"/>
          <p:nvPr/>
        </p:nvSpPr>
        <p:spPr>
          <a:xfrm>
            <a:off x="5851301" y="3939681"/>
            <a:ext cx="939681" cy="400110"/>
          </a:xfrm>
          <a:prstGeom prst="rect">
            <a:avLst/>
          </a:prstGeom>
          <a:noFill/>
        </p:spPr>
        <p:txBody>
          <a:bodyPr wrap="none" rtlCol="0">
            <a:spAutoFit/>
          </a:bodyPr>
          <a:lstStyle/>
          <a:p>
            <a:r>
              <a:rPr lang="en-US" sz="2000" dirty="0"/>
              <a:t>Server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74"/>
        <p:cNvGrpSpPr/>
        <p:nvPr/>
      </p:nvGrpSpPr>
      <p:grpSpPr>
        <a:xfrm>
          <a:off x="0" y="0"/>
          <a:ext cx="0" cy="0"/>
          <a:chOff x="0" y="0"/>
          <a:chExt cx="0" cy="0"/>
        </a:xfrm>
      </p:grpSpPr>
      <p:sp>
        <p:nvSpPr>
          <p:cNvPr id="2175" name="Google Shape;2175;p134"/>
          <p:cNvSpPr/>
          <p:nvPr/>
        </p:nvSpPr>
        <p:spPr>
          <a:xfrm>
            <a:off x="7303775" y="1863550"/>
            <a:ext cx="1644000" cy="2196900"/>
          </a:xfrm>
          <a:prstGeom prst="roundRect">
            <a:avLst>
              <a:gd name="adj" fmla="val 16667"/>
            </a:avLst>
          </a:prstGeom>
          <a:solidFill>
            <a:srgbClr val="F3F3F3"/>
          </a:solidFill>
          <a:ln>
            <a:noFill/>
          </a:ln>
        </p:spPr>
        <p:txBody>
          <a:bodyPr spcFirstLastPara="1" wrap="square" lIns="128000" tIns="640075" rIns="91425" bIns="0" anchor="ctr" anchorCtr="0">
            <a:noAutofit/>
          </a:bodyPr>
          <a:lstStyle/>
          <a:p>
            <a:pPr marL="0" lvl="0" indent="0" algn="l" rtl="0">
              <a:spcBef>
                <a:spcPts val="0"/>
              </a:spcBef>
              <a:spcAft>
                <a:spcPts val="0"/>
              </a:spcAft>
              <a:buNone/>
            </a:pPr>
            <a:r>
              <a:rPr lang="en" sz="1100">
                <a:solidFill>
                  <a:schemeClr val="dk1"/>
                </a:solidFill>
                <a:latin typeface="Roboto"/>
                <a:ea typeface="Roboto"/>
                <a:cs typeface="Roboto"/>
                <a:sym typeface="Roboto"/>
              </a:rPr>
              <a:t>The server usually has a lot of content that it can send to clients. This content can be webpages, JPEGs, and other resources. </a:t>
            </a:r>
            <a:endParaRPr sz="1100">
              <a:solidFill>
                <a:schemeClr val="dk1"/>
              </a:solidFill>
              <a:latin typeface="Roboto"/>
              <a:ea typeface="Roboto"/>
              <a:cs typeface="Roboto"/>
              <a:sym typeface="Roboto"/>
            </a:endParaRPr>
          </a:p>
        </p:txBody>
      </p:sp>
      <p:sp>
        <p:nvSpPr>
          <p:cNvPr id="2176" name="Google Shape;2176;p134"/>
          <p:cNvSpPr/>
          <p:nvPr/>
        </p:nvSpPr>
        <p:spPr>
          <a:xfrm>
            <a:off x="2154400" y="3643500"/>
            <a:ext cx="3447000" cy="842100"/>
          </a:xfrm>
          <a:prstGeom prst="roundRect">
            <a:avLst>
              <a:gd name="adj" fmla="val 16667"/>
            </a:avLst>
          </a:prstGeom>
          <a:solidFill>
            <a:srgbClr val="F3F3F3"/>
          </a:solidFill>
          <a:ln>
            <a:noFill/>
          </a:ln>
        </p:spPr>
        <p:txBody>
          <a:bodyPr spcFirstLastPara="1" wrap="square" lIns="137150" tIns="91425" rIns="91425" bIns="91425" anchor="ctr" anchorCtr="0">
            <a:noAutofit/>
          </a:bodyPr>
          <a:lstStyle/>
          <a:p>
            <a:pPr marL="0" lvl="0" indent="0" algn="l" rtl="0">
              <a:spcBef>
                <a:spcPts val="0"/>
              </a:spcBef>
              <a:spcAft>
                <a:spcPts val="0"/>
              </a:spcAft>
              <a:buNone/>
            </a:pPr>
            <a:r>
              <a:rPr lang="en" sz="1100">
                <a:solidFill>
                  <a:schemeClr val="dk1"/>
                </a:solidFill>
                <a:latin typeface="Roboto"/>
                <a:ea typeface="Roboto"/>
                <a:cs typeface="Roboto"/>
                <a:sym typeface="Roboto"/>
              </a:rPr>
              <a:t>The server's response contains the </a:t>
            </a:r>
            <a:endParaRPr sz="1100">
              <a:solidFill>
                <a:schemeClr val="dk1"/>
              </a:solidFill>
              <a:latin typeface="Roboto"/>
              <a:ea typeface="Roboto"/>
              <a:cs typeface="Roboto"/>
              <a:sym typeface="Roboto"/>
            </a:endParaRPr>
          </a:p>
          <a:p>
            <a:pPr marL="0" lvl="0" indent="0" algn="l" rtl="0">
              <a:spcBef>
                <a:spcPts val="0"/>
              </a:spcBef>
              <a:spcAft>
                <a:spcPts val="0"/>
              </a:spcAft>
              <a:buNone/>
            </a:pPr>
            <a:r>
              <a:rPr lang="en" sz="1100">
                <a:solidFill>
                  <a:schemeClr val="dk1"/>
                </a:solidFill>
                <a:latin typeface="Roboto"/>
                <a:ea typeface="Roboto"/>
                <a:cs typeface="Roboto"/>
                <a:sym typeface="Roboto"/>
              </a:rPr>
              <a:t>document that the client requested (or an </a:t>
            </a:r>
            <a:endParaRPr sz="1100">
              <a:solidFill>
                <a:schemeClr val="dk1"/>
              </a:solidFill>
              <a:latin typeface="Roboto"/>
              <a:ea typeface="Roboto"/>
              <a:cs typeface="Roboto"/>
              <a:sym typeface="Roboto"/>
            </a:endParaRPr>
          </a:p>
          <a:p>
            <a:pPr marL="0" lvl="0" indent="0" algn="l" rtl="0">
              <a:spcBef>
                <a:spcPts val="0"/>
              </a:spcBef>
              <a:spcAft>
                <a:spcPts val="0"/>
              </a:spcAft>
              <a:buNone/>
            </a:pPr>
            <a:r>
              <a:rPr lang="en" sz="1100">
                <a:solidFill>
                  <a:schemeClr val="dk1"/>
                </a:solidFill>
                <a:latin typeface="Roboto"/>
                <a:ea typeface="Roboto"/>
                <a:cs typeface="Roboto"/>
                <a:sym typeface="Roboto"/>
              </a:rPr>
              <a:t>error code if the request cannot be processed).</a:t>
            </a:r>
            <a:endParaRPr sz="1100">
              <a:solidFill>
                <a:schemeClr val="dk1"/>
              </a:solidFill>
              <a:latin typeface="Roboto"/>
              <a:ea typeface="Roboto"/>
              <a:cs typeface="Roboto"/>
              <a:sym typeface="Roboto"/>
            </a:endParaRPr>
          </a:p>
        </p:txBody>
      </p:sp>
      <p:sp>
        <p:nvSpPr>
          <p:cNvPr id="2177" name="Google Shape;2177;p134"/>
          <p:cNvSpPr/>
          <p:nvPr/>
        </p:nvSpPr>
        <p:spPr>
          <a:xfrm>
            <a:off x="2306800" y="1417650"/>
            <a:ext cx="3829500" cy="620700"/>
          </a:xfrm>
          <a:prstGeom prst="roundRect">
            <a:avLst>
              <a:gd name="adj" fmla="val 16667"/>
            </a:avLst>
          </a:prstGeom>
          <a:solidFill>
            <a:srgbClr val="F3F3F3"/>
          </a:solidFill>
          <a:ln>
            <a:noFill/>
          </a:ln>
        </p:spPr>
        <p:txBody>
          <a:bodyPr spcFirstLastPara="1" wrap="square" lIns="137150" tIns="91425" rIns="91425" bIns="91425" anchor="ctr" anchorCtr="0">
            <a:noAutofit/>
          </a:bodyPr>
          <a:lstStyle/>
          <a:p>
            <a:pPr marL="0" lvl="0" indent="0" algn="l" rtl="0">
              <a:spcBef>
                <a:spcPts val="0"/>
              </a:spcBef>
              <a:spcAft>
                <a:spcPts val="0"/>
              </a:spcAft>
              <a:buNone/>
            </a:pPr>
            <a:r>
              <a:rPr lang="en" sz="1100">
                <a:solidFill>
                  <a:schemeClr val="dk1"/>
                </a:solidFill>
                <a:latin typeface="Roboto"/>
                <a:ea typeface="Roboto"/>
                <a:cs typeface="Roboto"/>
                <a:sym typeface="Roboto"/>
              </a:rPr>
              <a:t>The client's request contains the name and address </a:t>
            </a:r>
            <a:endParaRPr sz="110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100">
                <a:solidFill>
                  <a:schemeClr val="dk1"/>
                </a:solidFill>
                <a:latin typeface="Roboto"/>
                <a:ea typeface="Roboto"/>
                <a:cs typeface="Roboto"/>
                <a:sym typeface="Roboto"/>
              </a:rPr>
              <a:t>(the URL) of whatever the client is looking for. </a:t>
            </a:r>
            <a:endParaRPr sz="1100">
              <a:solidFill>
                <a:schemeClr val="dk1"/>
              </a:solidFill>
              <a:latin typeface="Roboto"/>
              <a:ea typeface="Roboto"/>
              <a:cs typeface="Roboto"/>
              <a:sym typeface="Roboto"/>
            </a:endParaRPr>
          </a:p>
        </p:txBody>
      </p:sp>
      <p:sp>
        <p:nvSpPr>
          <p:cNvPr id="2178" name="Google Shape;2178;p134"/>
          <p:cNvSpPr/>
          <p:nvPr/>
        </p:nvSpPr>
        <p:spPr>
          <a:xfrm rot="10800000" flipH="1">
            <a:off x="1371600" y="2573550"/>
            <a:ext cx="4282800" cy="227700"/>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3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What Is a Client?</a:t>
            </a:r>
            <a:endParaRPr/>
          </a:p>
        </p:txBody>
      </p:sp>
      <p:sp>
        <p:nvSpPr>
          <p:cNvPr id="2180" name="Google Shape;2180;p13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a:solidFill>
                  <a:schemeClr val="dk1"/>
                </a:solidFill>
              </a:rPr>
              <a:t> Intro to Node Servers</a:t>
            </a:r>
            <a:endParaRPr/>
          </a:p>
        </p:txBody>
      </p:sp>
      <p:pic>
        <p:nvPicPr>
          <p:cNvPr id="2181" name="Google Shape;2181;p134"/>
          <p:cNvPicPr preferRelativeResize="0"/>
          <p:nvPr/>
        </p:nvPicPr>
        <p:blipFill rotWithShape="1">
          <a:blip r:embed="rId3">
            <a:alphaModFix/>
          </a:blip>
          <a:srcRect/>
          <a:stretch/>
        </p:blipFill>
        <p:spPr>
          <a:xfrm>
            <a:off x="248075" y="2410175"/>
            <a:ext cx="1460000" cy="1309525"/>
          </a:xfrm>
          <a:prstGeom prst="rect">
            <a:avLst/>
          </a:prstGeom>
          <a:noFill/>
          <a:ln>
            <a:noFill/>
          </a:ln>
        </p:spPr>
      </p:pic>
      <p:sp>
        <p:nvSpPr>
          <p:cNvPr id="2182" name="Google Shape;2182;p134"/>
          <p:cNvSpPr txBox="1"/>
          <p:nvPr/>
        </p:nvSpPr>
        <p:spPr>
          <a:xfrm>
            <a:off x="320875" y="2521200"/>
            <a:ext cx="1315200" cy="842100"/>
          </a:xfrm>
          <a:prstGeom prst="rect">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b="1">
                <a:solidFill>
                  <a:schemeClr val="dk1"/>
                </a:solidFill>
                <a:latin typeface="Roboto"/>
                <a:ea typeface="Roboto"/>
                <a:cs typeface="Roboto"/>
                <a:sym typeface="Roboto"/>
              </a:rPr>
              <a:t>Web Browser</a:t>
            </a:r>
            <a:r>
              <a:rPr lang="en" sz="1200">
                <a:solidFill>
                  <a:schemeClr val="dk1"/>
                </a:solidFill>
                <a:latin typeface="Roboto Light"/>
                <a:ea typeface="Roboto Light"/>
                <a:cs typeface="Roboto Light"/>
                <a:sym typeface="Roboto Light"/>
              </a:rPr>
              <a:t> (Client)</a:t>
            </a:r>
            <a:endParaRPr sz="1200">
              <a:latin typeface="Roboto Light"/>
              <a:ea typeface="Roboto Light"/>
              <a:cs typeface="Roboto Light"/>
              <a:sym typeface="Roboto Light"/>
            </a:endParaRPr>
          </a:p>
        </p:txBody>
      </p:sp>
      <p:pic>
        <p:nvPicPr>
          <p:cNvPr id="2183" name="Google Shape;2183;p134"/>
          <p:cNvPicPr preferRelativeResize="0"/>
          <p:nvPr/>
        </p:nvPicPr>
        <p:blipFill>
          <a:blip r:embed="rId4">
            <a:alphaModFix/>
          </a:blip>
          <a:stretch>
            <a:fillRect/>
          </a:stretch>
        </p:blipFill>
        <p:spPr>
          <a:xfrm>
            <a:off x="2257345" y="1936119"/>
            <a:ext cx="797350" cy="842050"/>
          </a:xfrm>
          <a:prstGeom prst="rect">
            <a:avLst/>
          </a:prstGeom>
          <a:noFill/>
          <a:ln>
            <a:noFill/>
          </a:ln>
        </p:spPr>
      </p:pic>
      <p:sp>
        <p:nvSpPr>
          <p:cNvPr id="2184" name="Google Shape;2184;p134"/>
          <p:cNvSpPr/>
          <p:nvPr/>
        </p:nvSpPr>
        <p:spPr>
          <a:xfrm>
            <a:off x="1904375" y="2092825"/>
            <a:ext cx="945900" cy="226800"/>
          </a:xfrm>
          <a:prstGeom prst="roundRect">
            <a:avLst>
              <a:gd name="adj" fmla="val 16667"/>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900" b="1">
                <a:solidFill>
                  <a:srgbClr val="00FFFF"/>
                </a:solidFill>
                <a:latin typeface="Roboto"/>
                <a:ea typeface="Roboto"/>
                <a:cs typeface="Roboto"/>
                <a:sym typeface="Roboto"/>
              </a:rPr>
              <a:t>Client Request</a:t>
            </a:r>
            <a:endParaRPr sz="900" b="1">
              <a:solidFill>
                <a:srgbClr val="00FFFF"/>
              </a:solidFill>
              <a:latin typeface="Roboto"/>
              <a:ea typeface="Roboto"/>
              <a:cs typeface="Roboto"/>
              <a:sym typeface="Roboto"/>
            </a:endParaRPr>
          </a:p>
        </p:txBody>
      </p:sp>
      <p:sp>
        <p:nvSpPr>
          <p:cNvPr id="2185" name="Google Shape;2185;p134"/>
          <p:cNvSpPr/>
          <p:nvPr/>
        </p:nvSpPr>
        <p:spPr>
          <a:xfrm rot="10800000">
            <a:off x="2002000" y="3141900"/>
            <a:ext cx="3996600" cy="227700"/>
          </a:xfrm>
          <a:prstGeom prst="homePlate">
            <a:avLst>
              <a:gd name="adj" fmla="val 50000"/>
            </a:avLst>
          </a:prstGeom>
          <a:solidFill>
            <a:srgbClr val="FF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86" name="Google Shape;2186;p134"/>
          <p:cNvPicPr preferRelativeResize="0"/>
          <p:nvPr/>
        </p:nvPicPr>
        <p:blipFill>
          <a:blip r:embed="rId5">
            <a:alphaModFix/>
          </a:blip>
          <a:stretch>
            <a:fillRect/>
          </a:stretch>
        </p:blipFill>
        <p:spPr>
          <a:xfrm>
            <a:off x="5733700" y="2114575"/>
            <a:ext cx="1510625" cy="1642800"/>
          </a:xfrm>
          <a:prstGeom prst="rect">
            <a:avLst/>
          </a:prstGeom>
          <a:noFill/>
          <a:ln>
            <a:noFill/>
          </a:ln>
        </p:spPr>
      </p:pic>
      <p:pic>
        <p:nvPicPr>
          <p:cNvPr id="2187" name="Google Shape;2187;p134"/>
          <p:cNvPicPr preferRelativeResize="0"/>
          <p:nvPr/>
        </p:nvPicPr>
        <p:blipFill>
          <a:blip r:embed="rId4">
            <a:alphaModFix/>
          </a:blip>
          <a:stretch>
            <a:fillRect/>
          </a:stretch>
        </p:blipFill>
        <p:spPr>
          <a:xfrm>
            <a:off x="4851745" y="3218094"/>
            <a:ext cx="797350" cy="842050"/>
          </a:xfrm>
          <a:prstGeom prst="rect">
            <a:avLst/>
          </a:prstGeom>
          <a:noFill/>
          <a:ln>
            <a:noFill/>
          </a:ln>
        </p:spPr>
      </p:pic>
      <p:sp>
        <p:nvSpPr>
          <p:cNvPr id="2188" name="Google Shape;2188;p134"/>
          <p:cNvSpPr/>
          <p:nvPr/>
        </p:nvSpPr>
        <p:spPr>
          <a:xfrm>
            <a:off x="4498775" y="3374800"/>
            <a:ext cx="945900" cy="226800"/>
          </a:xfrm>
          <a:prstGeom prst="roundRect">
            <a:avLst>
              <a:gd name="adj" fmla="val 16667"/>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900" b="1">
                <a:solidFill>
                  <a:srgbClr val="FF00FF"/>
                </a:solidFill>
                <a:latin typeface="Roboto"/>
                <a:ea typeface="Roboto"/>
                <a:cs typeface="Roboto"/>
                <a:sym typeface="Roboto"/>
              </a:rPr>
              <a:t>Response</a:t>
            </a:r>
            <a:endParaRPr sz="900" b="1">
              <a:solidFill>
                <a:srgbClr val="FF00FF"/>
              </a:solidFill>
              <a:latin typeface="Roboto"/>
              <a:ea typeface="Roboto"/>
              <a:cs typeface="Roboto"/>
              <a:sym typeface="Roboto"/>
            </a:endParaRPr>
          </a:p>
        </p:txBody>
      </p:sp>
      <p:pic>
        <p:nvPicPr>
          <p:cNvPr id="2189" name="Google Shape;2189;p134"/>
          <p:cNvPicPr preferRelativeResize="0"/>
          <p:nvPr/>
        </p:nvPicPr>
        <p:blipFill>
          <a:blip r:embed="rId4">
            <a:alphaModFix/>
          </a:blip>
          <a:stretch>
            <a:fillRect/>
          </a:stretch>
        </p:blipFill>
        <p:spPr>
          <a:xfrm>
            <a:off x="7276201" y="1918526"/>
            <a:ext cx="505367" cy="533701"/>
          </a:xfrm>
          <a:prstGeom prst="rect">
            <a:avLst/>
          </a:prstGeom>
          <a:noFill/>
          <a:ln>
            <a:noFill/>
          </a:ln>
          <a:effectLst>
            <a:outerShdw blurRad="57150" dist="19050" dir="5400000" algn="bl" rotWithShape="0">
              <a:srgbClr val="000000">
                <a:alpha val="50000"/>
              </a:srgbClr>
            </a:outerShdw>
          </a:effectLst>
        </p:spPr>
      </p:pic>
      <p:pic>
        <p:nvPicPr>
          <p:cNvPr id="2190" name="Google Shape;2190;p134"/>
          <p:cNvPicPr preferRelativeResize="0"/>
          <p:nvPr/>
        </p:nvPicPr>
        <p:blipFill>
          <a:blip r:embed="rId4">
            <a:alphaModFix/>
          </a:blip>
          <a:stretch>
            <a:fillRect/>
          </a:stretch>
        </p:blipFill>
        <p:spPr>
          <a:xfrm>
            <a:off x="7593951" y="2070926"/>
            <a:ext cx="505367" cy="533701"/>
          </a:xfrm>
          <a:prstGeom prst="rect">
            <a:avLst/>
          </a:prstGeom>
          <a:noFill/>
          <a:ln>
            <a:noFill/>
          </a:ln>
          <a:effectLst>
            <a:outerShdw blurRad="57150" dist="19050" dir="5400000" algn="bl" rotWithShape="0">
              <a:srgbClr val="000000">
                <a:alpha val="50000"/>
              </a:srgbClr>
            </a:outerShdw>
          </a:effectLst>
        </p:spPr>
      </p:pic>
      <p:pic>
        <p:nvPicPr>
          <p:cNvPr id="2191" name="Google Shape;2191;p134"/>
          <p:cNvPicPr preferRelativeResize="0"/>
          <p:nvPr/>
        </p:nvPicPr>
        <p:blipFill>
          <a:blip r:embed="rId4">
            <a:alphaModFix/>
          </a:blip>
          <a:stretch>
            <a:fillRect/>
          </a:stretch>
        </p:blipFill>
        <p:spPr>
          <a:xfrm>
            <a:off x="8099326" y="1918526"/>
            <a:ext cx="505367" cy="533701"/>
          </a:xfrm>
          <a:prstGeom prst="rect">
            <a:avLst/>
          </a:prstGeom>
          <a:noFill/>
          <a:ln>
            <a:noFill/>
          </a:ln>
          <a:effectLst>
            <a:outerShdw blurRad="57150" dist="19050" dir="5400000" algn="bl" rotWithShape="0">
              <a:srgbClr val="000000">
                <a:alpha val="50000"/>
              </a:srgbClr>
            </a:outerShdw>
          </a:effectLst>
        </p:spPr>
      </p:pic>
      <p:pic>
        <p:nvPicPr>
          <p:cNvPr id="2192" name="Google Shape;2192;p134"/>
          <p:cNvPicPr preferRelativeResize="0"/>
          <p:nvPr/>
        </p:nvPicPr>
        <p:blipFill>
          <a:blip r:embed="rId4">
            <a:alphaModFix/>
          </a:blip>
          <a:stretch>
            <a:fillRect/>
          </a:stretch>
        </p:blipFill>
        <p:spPr>
          <a:xfrm>
            <a:off x="8417076" y="2070926"/>
            <a:ext cx="505367" cy="533701"/>
          </a:xfrm>
          <a:prstGeom prst="rect">
            <a:avLst/>
          </a:prstGeom>
          <a:noFill/>
          <a:ln>
            <a:noFill/>
          </a:ln>
          <a:effectLst>
            <a:outerShdw blurRad="57150" dist="19050" dir="5400000" algn="bl" rotWithShape="0">
              <a:srgbClr val="000000">
                <a:alpha val="50000"/>
              </a:srgbClr>
            </a:outerShdw>
          </a:effectLst>
        </p:spPr>
      </p:pic>
      <p:sp>
        <p:nvSpPr>
          <p:cNvPr id="2193" name="Google Shape;2193;p134"/>
          <p:cNvSpPr txBox="1"/>
          <p:nvPr/>
        </p:nvSpPr>
        <p:spPr>
          <a:xfrm>
            <a:off x="5929121" y="2204400"/>
            <a:ext cx="919500" cy="37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Medium"/>
                <a:ea typeface="Roboto Medium"/>
                <a:cs typeface="Roboto Medium"/>
                <a:sym typeface="Roboto Medium"/>
              </a:rPr>
              <a:t>Server</a:t>
            </a:r>
            <a:endParaRPr sz="1200">
              <a:solidFill>
                <a:srgbClr val="FFFFFF"/>
              </a:solidFill>
              <a:latin typeface="Roboto"/>
              <a:ea typeface="Roboto"/>
              <a:cs typeface="Roboto"/>
              <a:sym typeface="Roboto"/>
            </a:endParaRPr>
          </a:p>
        </p:txBody>
      </p:sp>
      <p:sp>
        <p:nvSpPr>
          <p:cNvPr id="2194" name="Google Shape;2194;p13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latin typeface="Roboto Light"/>
                <a:ea typeface="Roboto Light"/>
                <a:cs typeface="Roboto Light"/>
                <a:sym typeface="Roboto Light"/>
              </a:rPr>
              <a:t>A </a:t>
            </a:r>
            <a:r>
              <a:rPr lang="en" b="1"/>
              <a:t>client</a:t>
            </a:r>
            <a:r>
              <a:rPr lang="en">
                <a:latin typeface="Roboto Light"/>
                <a:ea typeface="Roboto Light"/>
                <a:cs typeface="Roboto Light"/>
                <a:sym typeface="Roboto Light"/>
              </a:rPr>
              <a:t> is a user’s personal machine which makes “requests” of the server.</a:t>
            </a:r>
            <a:endParaRPr>
              <a:latin typeface="Roboto Light"/>
              <a:ea typeface="Roboto Light"/>
              <a:cs typeface="Roboto Light"/>
              <a:sym typeface="Roboto Light"/>
            </a:endParaRPr>
          </a:p>
          <a:p>
            <a:pPr marL="0" lvl="0" indent="0" algn="l" rtl="0">
              <a:spcBef>
                <a:spcPts val="0"/>
              </a:spcBef>
              <a:spcAft>
                <a:spcPts val="0"/>
              </a:spcAft>
              <a:buNone/>
            </a:pPr>
            <a:endParaRPr>
              <a:latin typeface="Roboto Light"/>
              <a:ea typeface="Roboto Light"/>
              <a:cs typeface="Roboto Light"/>
              <a:sym typeface="Roboto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99"/>
        <p:cNvGrpSpPr/>
        <p:nvPr/>
      </p:nvGrpSpPr>
      <p:grpSpPr>
        <a:xfrm>
          <a:off x="0" y="0"/>
          <a:ext cx="0" cy="0"/>
          <a:chOff x="0" y="0"/>
          <a:chExt cx="0" cy="0"/>
        </a:xfrm>
      </p:grpSpPr>
      <p:sp>
        <p:nvSpPr>
          <p:cNvPr id="2200" name="Google Shape;2200;p135"/>
          <p:cNvSpPr/>
          <p:nvPr/>
        </p:nvSpPr>
        <p:spPr>
          <a:xfrm>
            <a:off x="173842" y="3819004"/>
            <a:ext cx="8796300" cy="7617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lt1"/>
              </a:buClr>
              <a:buSzPts val="2000"/>
              <a:buFont typeface="Arial"/>
              <a:buChar char="•"/>
            </a:pPr>
            <a:r>
              <a:rPr lang="en" sz="2000">
                <a:solidFill>
                  <a:schemeClr val="lt1"/>
                </a:solidFill>
                <a:latin typeface="Arial"/>
                <a:ea typeface="Arial"/>
                <a:cs typeface="Arial"/>
                <a:sym typeface="Arial"/>
              </a:rPr>
              <a:t>In modern </a:t>
            </a:r>
            <a:r>
              <a:rPr lang="en" sz="2000" b="1">
                <a:solidFill>
                  <a:schemeClr val="lt1"/>
                </a:solidFill>
                <a:latin typeface="Arial"/>
                <a:ea typeface="Arial"/>
                <a:cs typeface="Arial"/>
                <a:sym typeface="Arial"/>
              </a:rPr>
              <a:t>web applications </a:t>
            </a:r>
            <a:r>
              <a:rPr lang="en" sz="2000">
                <a:solidFill>
                  <a:schemeClr val="lt1"/>
                </a:solidFill>
                <a:latin typeface="Arial"/>
                <a:ea typeface="Arial"/>
                <a:cs typeface="Arial"/>
                <a:sym typeface="Arial"/>
              </a:rPr>
              <a:t>there is a constant back-and-forth communication between the visuals displayed on the user’s browser (</a:t>
            </a:r>
            <a:r>
              <a:rPr lang="en" sz="2000" b="1">
                <a:solidFill>
                  <a:schemeClr val="lt1"/>
                </a:solidFill>
                <a:latin typeface="Arial"/>
                <a:ea typeface="Arial"/>
                <a:cs typeface="Arial"/>
                <a:sym typeface="Arial"/>
              </a:rPr>
              <a:t>frontend) </a:t>
            </a:r>
            <a:r>
              <a:rPr lang="en" sz="2000">
                <a:solidFill>
                  <a:schemeClr val="lt1"/>
                </a:solidFill>
                <a:latin typeface="Arial"/>
                <a:ea typeface="Arial"/>
                <a:cs typeface="Arial"/>
                <a:sym typeface="Arial"/>
              </a:rPr>
              <a:t>and the data and logic stored on the server (</a:t>
            </a:r>
            <a:r>
              <a:rPr lang="en" sz="2000" b="1">
                <a:solidFill>
                  <a:schemeClr val="lt1"/>
                </a:solidFill>
                <a:latin typeface="Arial"/>
                <a:ea typeface="Arial"/>
                <a:cs typeface="Arial"/>
                <a:sym typeface="Arial"/>
              </a:rPr>
              <a:t>backend).</a:t>
            </a:r>
            <a:endParaRPr/>
          </a:p>
        </p:txBody>
      </p:sp>
      <p:sp>
        <p:nvSpPr>
          <p:cNvPr id="2201" name="Google Shape;2201;p13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Remind Me Again</a:t>
            </a:r>
            <a:endParaRPr/>
          </a:p>
        </p:txBody>
      </p:sp>
      <p:sp>
        <p:nvSpPr>
          <p:cNvPr id="2202" name="Google Shape;2202;p13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sp>
        <p:nvSpPr>
          <p:cNvPr id="2204" name="Google Shape;2204;p13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How do the client and server </a:t>
            </a:r>
            <a:r>
              <a:rPr lang="en" b="1"/>
              <a:t>communicate</a:t>
            </a:r>
            <a:r>
              <a:rPr lang="en"/>
              <a:t> with each other?</a:t>
            </a:r>
            <a:endParaRPr/>
          </a:p>
        </p:txBody>
      </p:sp>
      <p:pic>
        <p:nvPicPr>
          <p:cNvPr id="5124" name="Picture 4" descr="Image result for communication gif&quot;">
            <a:extLst>
              <a:ext uri="{FF2B5EF4-FFF2-40B4-BE49-F238E27FC236}">
                <a16:creationId xmlns:a16="http://schemas.microsoft.com/office/drawing/2014/main" id="{4FA5D57E-1310-4BAA-9B0D-07355CD2054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85992" y="1657033"/>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fade">
                                      <p:cBhvr>
                                        <p:cTn id="7"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2199"/>
        <p:cNvGrpSpPr/>
        <p:nvPr/>
      </p:nvGrpSpPr>
      <p:grpSpPr>
        <a:xfrm>
          <a:off x="0" y="0"/>
          <a:ext cx="0" cy="0"/>
          <a:chOff x="0" y="0"/>
          <a:chExt cx="0" cy="0"/>
        </a:xfrm>
      </p:grpSpPr>
      <p:sp>
        <p:nvSpPr>
          <p:cNvPr id="2200" name="Google Shape;2200;p135"/>
          <p:cNvSpPr/>
          <p:nvPr/>
        </p:nvSpPr>
        <p:spPr>
          <a:xfrm>
            <a:off x="173842" y="3819004"/>
            <a:ext cx="8796300" cy="7617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lt1"/>
              </a:buClr>
              <a:buSzPts val="2000"/>
              <a:buFont typeface="Arial"/>
              <a:buChar char="•"/>
            </a:pPr>
            <a:r>
              <a:rPr lang="en" sz="2000">
                <a:solidFill>
                  <a:schemeClr val="lt1"/>
                </a:solidFill>
                <a:latin typeface="Arial"/>
                <a:ea typeface="Arial"/>
                <a:cs typeface="Arial"/>
                <a:sym typeface="Arial"/>
              </a:rPr>
              <a:t>In modern </a:t>
            </a:r>
            <a:r>
              <a:rPr lang="en" sz="2000" b="1">
                <a:solidFill>
                  <a:schemeClr val="lt1"/>
                </a:solidFill>
                <a:latin typeface="Arial"/>
                <a:ea typeface="Arial"/>
                <a:cs typeface="Arial"/>
                <a:sym typeface="Arial"/>
              </a:rPr>
              <a:t>web applications </a:t>
            </a:r>
            <a:r>
              <a:rPr lang="en" sz="2000">
                <a:solidFill>
                  <a:schemeClr val="lt1"/>
                </a:solidFill>
                <a:latin typeface="Arial"/>
                <a:ea typeface="Arial"/>
                <a:cs typeface="Arial"/>
                <a:sym typeface="Arial"/>
              </a:rPr>
              <a:t>there is a constant back-and-forth communication between the visuals displayed on the user’s browser (</a:t>
            </a:r>
            <a:r>
              <a:rPr lang="en" sz="2000" b="1">
                <a:solidFill>
                  <a:schemeClr val="lt1"/>
                </a:solidFill>
                <a:latin typeface="Arial"/>
                <a:ea typeface="Arial"/>
                <a:cs typeface="Arial"/>
                <a:sym typeface="Arial"/>
              </a:rPr>
              <a:t>frontend) </a:t>
            </a:r>
            <a:r>
              <a:rPr lang="en" sz="2000">
                <a:solidFill>
                  <a:schemeClr val="lt1"/>
                </a:solidFill>
                <a:latin typeface="Arial"/>
                <a:ea typeface="Arial"/>
                <a:cs typeface="Arial"/>
                <a:sym typeface="Arial"/>
              </a:rPr>
              <a:t>and the data and logic stored on the server (</a:t>
            </a:r>
            <a:r>
              <a:rPr lang="en" sz="2000" b="1">
                <a:solidFill>
                  <a:schemeClr val="lt1"/>
                </a:solidFill>
                <a:latin typeface="Arial"/>
                <a:ea typeface="Arial"/>
                <a:cs typeface="Arial"/>
                <a:sym typeface="Arial"/>
              </a:rPr>
              <a:t>backend).</a:t>
            </a:r>
            <a:endParaRPr/>
          </a:p>
        </p:txBody>
      </p:sp>
      <p:sp>
        <p:nvSpPr>
          <p:cNvPr id="2201" name="Google Shape;2201;p13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A new face in the classroom</a:t>
            </a:r>
            <a:endParaRPr dirty="0"/>
          </a:p>
        </p:txBody>
      </p:sp>
      <p:sp>
        <p:nvSpPr>
          <p:cNvPr id="2202" name="Google Shape;2202;p13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sp>
        <p:nvSpPr>
          <p:cNvPr id="2204" name="Google Shape;2204;p13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US" dirty="0"/>
              <a:t>My name’s Catherine Pham, and I am a former wildlife biologist. I graduated from the UW boot camp in June 2019, and since then, I’ve TA-ed, tutored, and gotten a full-time </a:t>
            </a:r>
            <a:r>
              <a:rPr lang="en-US"/>
              <a:t>job with iSoftStone</a:t>
            </a:r>
            <a:r>
              <a:rPr lang="en-US" dirty="0"/>
              <a:t>, a global tech consulting company over in Kirkland.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Feel free to connect with me on Slack and LinkedIn! </a:t>
            </a:r>
          </a:p>
          <a:p>
            <a:pPr lvl="0"/>
            <a:r>
              <a:rPr lang="en-US" dirty="0">
                <a:hlinkClick r:id="rId3"/>
              </a:rPr>
              <a:t>https://www.linkedin.com/in/catherinephamcww/</a:t>
            </a:r>
            <a:endParaRPr dirty="0"/>
          </a:p>
        </p:txBody>
      </p:sp>
    </p:spTree>
    <p:extLst>
      <p:ext uri="{BB962C8B-B14F-4D97-AF65-F5344CB8AC3E}">
        <p14:creationId xmlns:p14="http://schemas.microsoft.com/office/powerpoint/2010/main" val="3549382981"/>
      </p:ext>
    </p:extLst>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08"/>
        <p:cNvGrpSpPr/>
        <p:nvPr/>
      </p:nvGrpSpPr>
      <p:grpSpPr>
        <a:xfrm>
          <a:off x="0" y="0"/>
          <a:ext cx="0" cy="0"/>
          <a:chOff x="0" y="0"/>
          <a:chExt cx="0" cy="0"/>
        </a:xfrm>
      </p:grpSpPr>
      <p:sp>
        <p:nvSpPr>
          <p:cNvPr id="2209" name="Google Shape;2209;p136"/>
          <p:cNvSpPr/>
          <p:nvPr/>
        </p:nvSpPr>
        <p:spPr>
          <a:xfrm>
            <a:off x="7224225" y="1863550"/>
            <a:ext cx="1723500" cy="2196900"/>
          </a:xfrm>
          <a:prstGeom prst="roundRect">
            <a:avLst>
              <a:gd name="adj" fmla="val 16667"/>
            </a:avLst>
          </a:prstGeom>
          <a:solidFill>
            <a:srgbClr val="F3F3F3"/>
          </a:solidFill>
          <a:ln>
            <a:noFill/>
          </a:ln>
        </p:spPr>
        <p:txBody>
          <a:bodyPr spcFirstLastPara="1" wrap="square" lIns="128000" tIns="640075" rIns="91425" bIns="0" anchor="ctr" anchorCtr="0">
            <a:noAutofit/>
          </a:bodyPr>
          <a:lstStyle/>
          <a:p>
            <a:pPr marL="0" lvl="0" indent="0" algn="l" rtl="0">
              <a:spcBef>
                <a:spcPts val="0"/>
              </a:spcBef>
              <a:spcAft>
                <a:spcPts val="0"/>
              </a:spcAft>
              <a:buNone/>
            </a:pPr>
            <a:r>
              <a:rPr lang="en" sz="1100">
                <a:solidFill>
                  <a:schemeClr val="dk1"/>
                </a:solidFill>
                <a:latin typeface="Roboto"/>
                <a:ea typeface="Roboto"/>
                <a:cs typeface="Roboto"/>
                <a:sym typeface="Roboto"/>
              </a:rPr>
              <a:t>The server usually has a lot  of content that it can send to clients. This content can be webpages, JPEGs, and other resources. </a:t>
            </a:r>
            <a:endParaRPr sz="1100">
              <a:solidFill>
                <a:schemeClr val="dk1"/>
              </a:solidFill>
              <a:latin typeface="Roboto"/>
              <a:ea typeface="Roboto"/>
              <a:cs typeface="Roboto"/>
              <a:sym typeface="Roboto"/>
            </a:endParaRPr>
          </a:p>
        </p:txBody>
      </p:sp>
      <p:sp>
        <p:nvSpPr>
          <p:cNvPr id="2210" name="Google Shape;2210;p136"/>
          <p:cNvSpPr/>
          <p:nvPr/>
        </p:nvSpPr>
        <p:spPr>
          <a:xfrm>
            <a:off x="2002000" y="3795900"/>
            <a:ext cx="3447000" cy="842100"/>
          </a:xfrm>
          <a:prstGeom prst="roundRect">
            <a:avLst>
              <a:gd name="adj" fmla="val 16667"/>
            </a:avLst>
          </a:prstGeom>
          <a:solidFill>
            <a:srgbClr val="FFFF00"/>
          </a:solidFill>
          <a:ln>
            <a:noFill/>
          </a:ln>
        </p:spPr>
        <p:txBody>
          <a:bodyPr spcFirstLastPara="1" wrap="square" lIns="137150" tIns="91425" rIns="91425" bIns="91425" anchor="ctr" anchorCtr="0">
            <a:noAutofit/>
          </a:bodyPr>
          <a:lstStyle/>
          <a:p>
            <a:pPr marL="0" lvl="0" indent="0" algn="l" rtl="0">
              <a:spcBef>
                <a:spcPts val="0"/>
              </a:spcBef>
              <a:spcAft>
                <a:spcPts val="0"/>
              </a:spcAft>
              <a:buNone/>
            </a:pPr>
            <a:r>
              <a:rPr lang="en" sz="1100">
                <a:solidFill>
                  <a:schemeClr val="dk1"/>
                </a:solidFill>
                <a:latin typeface="Roboto"/>
                <a:ea typeface="Roboto"/>
                <a:cs typeface="Roboto"/>
                <a:sym typeface="Roboto"/>
              </a:rPr>
              <a:t>The server's response contains the </a:t>
            </a:r>
            <a:endParaRPr sz="1100">
              <a:solidFill>
                <a:schemeClr val="dk1"/>
              </a:solidFill>
              <a:latin typeface="Roboto"/>
              <a:ea typeface="Roboto"/>
              <a:cs typeface="Roboto"/>
              <a:sym typeface="Roboto"/>
            </a:endParaRPr>
          </a:p>
          <a:p>
            <a:pPr marL="0" lvl="0" indent="0" algn="l" rtl="0">
              <a:spcBef>
                <a:spcPts val="0"/>
              </a:spcBef>
              <a:spcAft>
                <a:spcPts val="0"/>
              </a:spcAft>
              <a:buNone/>
            </a:pPr>
            <a:r>
              <a:rPr lang="en" sz="1100">
                <a:solidFill>
                  <a:schemeClr val="dk1"/>
                </a:solidFill>
                <a:latin typeface="Roboto"/>
                <a:ea typeface="Roboto"/>
                <a:cs typeface="Roboto"/>
                <a:sym typeface="Roboto"/>
              </a:rPr>
              <a:t>document that the client requested (or an </a:t>
            </a:r>
            <a:endParaRPr sz="1100">
              <a:solidFill>
                <a:schemeClr val="dk1"/>
              </a:solidFill>
              <a:latin typeface="Roboto"/>
              <a:ea typeface="Roboto"/>
              <a:cs typeface="Roboto"/>
              <a:sym typeface="Roboto"/>
            </a:endParaRPr>
          </a:p>
          <a:p>
            <a:pPr marL="0" lvl="0" indent="0" algn="l" rtl="0">
              <a:spcBef>
                <a:spcPts val="0"/>
              </a:spcBef>
              <a:spcAft>
                <a:spcPts val="0"/>
              </a:spcAft>
              <a:buNone/>
            </a:pPr>
            <a:r>
              <a:rPr lang="en" sz="1100">
                <a:solidFill>
                  <a:schemeClr val="dk1"/>
                </a:solidFill>
                <a:latin typeface="Roboto"/>
                <a:ea typeface="Roboto"/>
                <a:cs typeface="Roboto"/>
                <a:sym typeface="Roboto"/>
              </a:rPr>
              <a:t>error code if the request could not be processed).</a:t>
            </a:r>
            <a:endParaRPr sz="1100">
              <a:solidFill>
                <a:schemeClr val="dk1"/>
              </a:solidFill>
              <a:latin typeface="Roboto"/>
              <a:ea typeface="Roboto"/>
              <a:cs typeface="Roboto"/>
              <a:sym typeface="Roboto"/>
            </a:endParaRPr>
          </a:p>
        </p:txBody>
      </p:sp>
      <p:sp>
        <p:nvSpPr>
          <p:cNvPr id="2211" name="Google Shape;2211;p136"/>
          <p:cNvSpPr/>
          <p:nvPr/>
        </p:nvSpPr>
        <p:spPr>
          <a:xfrm>
            <a:off x="1925800" y="1493850"/>
            <a:ext cx="3829500" cy="620700"/>
          </a:xfrm>
          <a:prstGeom prst="roundRect">
            <a:avLst>
              <a:gd name="adj" fmla="val 16667"/>
            </a:avLst>
          </a:prstGeom>
          <a:solidFill>
            <a:srgbClr val="FFFF00"/>
          </a:solidFill>
          <a:ln>
            <a:noFill/>
          </a:ln>
        </p:spPr>
        <p:txBody>
          <a:bodyPr spcFirstLastPara="1" wrap="square" lIns="137150" tIns="91425" rIns="91425" bIns="91425" anchor="ctr" anchorCtr="0">
            <a:noAutofit/>
          </a:bodyPr>
          <a:lstStyle/>
          <a:p>
            <a:pPr marL="0" lvl="0" indent="0" algn="l" rtl="0">
              <a:spcBef>
                <a:spcPts val="0"/>
              </a:spcBef>
              <a:spcAft>
                <a:spcPts val="0"/>
              </a:spcAft>
              <a:buNone/>
            </a:pPr>
            <a:r>
              <a:rPr lang="en" sz="1100">
                <a:solidFill>
                  <a:schemeClr val="dk1"/>
                </a:solidFill>
                <a:latin typeface="Roboto"/>
                <a:ea typeface="Roboto"/>
                <a:cs typeface="Roboto"/>
                <a:sym typeface="Roboto"/>
              </a:rPr>
              <a:t>The client's request contains the name and address </a:t>
            </a:r>
            <a:endParaRPr sz="110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100">
                <a:solidFill>
                  <a:schemeClr val="dk1"/>
                </a:solidFill>
                <a:latin typeface="Roboto"/>
                <a:ea typeface="Roboto"/>
                <a:cs typeface="Roboto"/>
                <a:sym typeface="Roboto"/>
              </a:rPr>
              <a:t>(the URL) of whatever the client is looking for. </a:t>
            </a:r>
            <a:endParaRPr sz="1100">
              <a:solidFill>
                <a:schemeClr val="dk1"/>
              </a:solidFill>
              <a:latin typeface="Roboto"/>
              <a:ea typeface="Roboto"/>
              <a:cs typeface="Roboto"/>
              <a:sym typeface="Roboto"/>
            </a:endParaRPr>
          </a:p>
        </p:txBody>
      </p:sp>
      <p:sp>
        <p:nvSpPr>
          <p:cNvPr id="2212" name="Google Shape;2212;p136"/>
          <p:cNvSpPr/>
          <p:nvPr/>
        </p:nvSpPr>
        <p:spPr>
          <a:xfrm rot="10800000" flipH="1">
            <a:off x="1559875" y="2725950"/>
            <a:ext cx="3942000" cy="227700"/>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3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HTTP/HTTPS </a:t>
            </a:r>
            <a:endParaRPr/>
          </a:p>
        </p:txBody>
      </p:sp>
      <p:sp>
        <p:nvSpPr>
          <p:cNvPr id="2214" name="Google Shape;2214;p13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pic>
        <p:nvPicPr>
          <p:cNvPr id="2215" name="Google Shape;2215;p136"/>
          <p:cNvPicPr preferRelativeResize="0"/>
          <p:nvPr/>
        </p:nvPicPr>
        <p:blipFill rotWithShape="1">
          <a:blip r:embed="rId3">
            <a:alphaModFix/>
          </a:blip>
          <a:srcRect/>
          <a:stretch/>
        </p:blipFill>
        <p:spPr>
          <a:xfrm>
            <a:off x="171875" y="2562575"/>
            <a:ext cx="1460000" cy="1309525"/>
          </a:xfrm>
          <a:prstGeom prst="rect">
            <a:avLst/>
          </a:prstGeom>
          <a:noFill/>
          <a:ln>
            <a:noFill/>
          </a:ln>
        </p:spPr>
      </p:pic>
      <p:sp>
        <p:nvSpPr>
          <p:cNvPr id="2216" name="Google Shape;2216;p136"/>
          <p:cNvSpPr txBox="1"/>
          <p:nvPr/>
        </p:nvSpPr>
        <p:spPr>
          <a:xfrm>
            <a:off x="244675" y="2916000"/>
            <a:ext cx="1315200" cy="37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b="1">
                <a:solidFill>
                  <a:schemeClr val="dk1"/>
                </a:solidFill>
                <a:latin typeface="Roboto"/>
                <a:ea typeface="Roboto"/>
                <a:cs typeface="Roboto"/>
                <a:sym typeface="Roboto"/>
              </a:rPr>
              <a:t>Web Browser</a:t>
            </a:r>
            <a:r>
              <a:rPr lang="en" sz="1200">
                <a:solidFill>
                  <a:schemeClr val="dk1"/>
                </a:solidFill>
                <a:latin typeface="Roboto Light"/>
                <a:ea typeface="Roboto Light"/>
                <a:cs typeface="Roboto Light"/>
                <a:sym typeface="Roboto Light"/>
              </a:rPr>
              <a:t> (Client)</a:t>
            </a:r>
            <a:endParaRPr sz="1200">
              <a:latin typeface="Roboto Light"/>
              <a:ea typeface="Roboto Light"/>
              <a:cs typeface="Roboto Light"/>
              <a:sym typeface="Roboto Light"/>
            </a:endParaRPr>
          </a:p>
        </p:txBody>
      </p:sp>
      <p:pic>
        <p:nvPicPr>
          <p:cNvPr id="2217" name="Google Shape;2217;p136"/>
          <p:cNvPicPr preferRelativeResize="0"/>
          <p:nvPr/>
        </p:nvPicPr>
        <p:blipFill>
          <a:blip r:embed="rId4">
            <a:alphaModFix/>
          </a:blip>
          <a:stretch>
            <a:fillRect/>
          </a:stretch>
        </p:blipFill>
        <p:spPr>
          <a:xfrm>
            <a:off x="1876345" y="2012319"/>
            <a:ext cx="797350" cy="842050"/>
          </a:xfrm>
          <a:prstGeom prst="rect">
            <a:avLst/>
          </a:prstGeom>
          <a:noFill/>
          <a:ln>
            <a:noFill/>
          </a:ln>
        </p:spPr>
      </p:pic>
      <p:sp>
        <p:nvSpPr>
          <p:cNvPr id="2218" name="Google Shape;2218;p136"/>
          <p:cNvSpPr/>
          <p:nvPr/>
        </p:nvSpPr>
        <p:spPr>
          <a:xfrm>
            <a:off x="1523375" y="2169025"/>
            <a:ext cx="945900" cy="226800"/>
          </a:xfrm>
          <a:prstGeom prst="roundRect">
            <a:avLst>
              <a:gd name="adj" fmla="val 16667"/>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900" b="1">
                <a:solidFill>
                  <a:srgbClr val="00FFFF"/>
                </a:solidFill>
                <a:latin typeface="Roboto"/>
                <a:ea typeface="Roboto"/>
                <a:cs typeface="Roboto"/>
                <a:sym typeface="Roboto"/>
              </a:rPr>
              <a:t>Client Request</a:t>
            </a:r>
            <a:endParaRPr sz="900" b="1">
              <a:solidFill>
                <a:srgbClr val="00FFFF"/>
              </a:solidFill>
              <a:latin typeface="Roboto"/>
              <a:ea typeface="Roboto"/>
              <a:cs typeface="Roboto"/>
              <a:sym typeface="Roboto"/>
            </a:endParaRPr>
          </a:p>
        </p:txBody>
      </p:sp>
      <p:sp>
        <p:nvSpPr>
          <p:cNvPr id="2219" name="Google Shape;2219;p136"/>
          <p:cNvSpPr/>
          <p:nvPr/>
        </p:nvSpPr>
        <p:spPr>
          <a:xfrm rot="10800000">
            <a:off x="1925800" y="3294300"/>
            <a:ext cx="3996600" cy="227700"/>
          </a:xfrm>
          <a:prstGeom prst="homePlate">
            <a:avLst>
              <a:gd name="adj" fmla="val 50000"/>
            </a:avLst>
          </a:prstGeom>
          <a:solidFill>
            <a:srgbClr val="FF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20" name="Google Shape;2220;p136"/>
          <p:cNvPicPr preferRelativeResize="0"/>
          <p:nvPr/>
        </p:nvPicPr>
        <p:blipFill>
          <a:blip r:embed="rId5">
            <a:alphaModFix/>
          </a:blip>
          <a:stretch>
            <a:fillRect/>
          </a:stretch>
        </p:blipFill>
        <p:spPr>
          <a:xfrm>
            <a:off x="5657500" y="2266975"/>
            <a:ext cx="1510625" cy="1642800"/>
          </a:xfrm>
          <a:prstGeom prst="rect">
            <a:avLst/>
          </a:prstGeom>
          <a:noFill/>
          <a:ln>
            <a:noFill/>
          </a:ln>
        </p:spPr>
      </p:pic>
      <p:pic>
        <p:nvPicPr>
          <p:cNvPr id="2221" name="Google Shape;2221;p136"/>
          <p:cNvPicPr preferRelativeResize="0"/>
          <p:nvPr/>
        </p:nvPicPr>
        <p:blipFill>
          <a:blip r:embed="rId4">
            <a:alphaModFix/>
          </a:blip>
          <a:stretch>
            <a:fillRect/>
          </a:stretch>
        </p:blipFill>
        <p:spPr>
          <a:xfrm>
            <a:off x="4699345" y="3370494"/>
            <a:ext cx="797350" cy="842050"/>
          </a:xfrm>
          <a:prstGeom prst="rect">
            <a:avLst/>
          </a:prstGeom>
          <a:noFill/>
          <a:ln>
            <a:noFill/>
          </a:ln>
        </p:spPr>
      </p:pic>
      <p:sp>
        <p:nvSpPr>
          <p:cNvPr id="2222" name="Google Shape;2222;p136"/>
          <p:cNvSpPr/>
          <p:nvPr/>
        </p:nvSpPr>
        <p:spPr>
          <a:xfrm>
            <a:off x="4346375" y="3527200"/>
            <a:ext cx="945900" cy="226800"/>
          </a:xfrm>
          <a:prstGeom prst="roundRect">
            <a:avLst>
              <a:gd name="adj" fmla="val 16667"/>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900" b="1">
                <a:solidFill>
                  <a:srgbClr val="FF00FF"/>
                </a:solidFill>
                <a:latin typeface="Roboto"/>
                <a:ea typeface="Roboto"/>
                <a:cs typeface="Roboto"/>
                <a:sym typeface="Roboto"/>
              </a:rPr>
              <a:t>Response</a:t>
            </a:r>
            <a:endParaRPr sz="900" b="1">
              <a:solidFill>
                <a:srgbClr val="FF00FF"/>
              </a:solidFill>
              <a:latin typeface="Roboto"/>
              <a:ea typeface="Roboto"/>
              <a:cs typeface="Roboto"/>
              <a:sym typeface="Roboto"/>
            </a:endParaRPr>
          </a:p>
        </p:txBody>
      </p:sp>
      <p:pic>
        <p:nvPicPr>
          <p:cNvPr id="2223" name="Google Shape;2223;p136"/>
          <p:cNvPicPr preferRelativeResize="0"/>
          <p:nvPr/>
        </p:nvPicPr>
        <p:blipFill>
          <a:blip r:embed="rId4">
            <a:alphaModFix/>
          </a:blip>
          <a:stretch>
            <a:fillRect/>
          </a:stretch>
        </p:blipFill>
        <p:spPr>
          <a:xfrm>
            <a:off x="7200001" y="1994726"/>
            <a:ext cx="505367" cy="533701"/>
          </a:xfrm>
          <a:prstGeom prst="rect">
            <a:avLst/>
          </a:prstGeom>
          <a:noFill/>
          <a:ln>
            <a:noFill/>
          </a:ln>
          <a:effectLst>
            <a:outerShdw blurRad="57150" dist="19050" dir="5400000" algn="bl" rotWithShape="0">
              <a:srgbClr val="000000">
                <a:alpha val="50000"/>
              </a:srgbClr>
            </a:outerShdw>
          </a:effectLst>
        </p:spPr>
      </p:pic>
      <p:pic>
        <p:nvPicPr>
          <p:cNvPr id="2224" name="Google Shape;2224;p136"/>
          <p:cNvPicPr preferRelativeResize="0"/>
          <p:nvPr/>
        </p:nvPicPr>
        <p:blipFill>
          <a:blip r:embed="rId4">
            <a:alphaModFix/>
          </a:blip>
          <a:stretch>
            <a:fillRect/>
          </a:stretch>
        </p:blipFill>
        <p:spPr>
          <a:xfrm>
            <a:off x="7517751" y="2147126"/>
            <a:ext cx="505367" cy="533701"/>
          </a:xfrm>
          <a:prstGeom prst="rect">
            <a:avLst/>
          </a:prstGeom>
          <a:noFill/>
          <a:ln>
            <a:noFill/>
          </a:ln>
          <a:effectLst>
            <a:outerShdw blurRad="57150" dist="19050" dir="5400000" algn="bl" rotWithShape="0">
              <a:srgbClr val="000000">
                <a:alpha val="50000"/>
              </a:srgbClr>
            </a:outerShdw>
          </a:effectLst>
        </p:spPr>
      </p:pic>
      <p:pic>
        <p:nvPicPr>
          <p:cNvPr id="2225" name="Google Shape;2225;p136"/>
          <p:cNvPicPr preferRelativeResize="0"/>
          <p:nvPr/>
        </p:nvPicPr>
        <p:blipFill>
          <a:blip r:embed="rId4">
            <a:alphaModFix/>
          </a:blip>
          <a:stretch>
            <a:fillRect/>
          </a:stretch>
        </p:blipFill>
        <p:spPr>
          <a:xfrm>
            <a:off x="8023126" y="1994726"/>
            <a:ext cx="505367" cy="533701"/>
          </a:xfrm>
          <a:prstGeom prst="rect">
            <a:avLst/>
          </a:prstGeom>
          <a:noFill/>
          <a:ln>
            <a:noFill/>
          </a:ln>
          <a:effectLst>
            <a:outerShdw blurRad="57150" dist="19050" dir="5400000" algn="bl" rotWithShape="0">
              <a:srgbClr val="000000">
                <a:alpha val="50000"/>
              </a:srgbClr>
            </a:outerShdw>
          </a:effectLst>
        </p:spPr>
      </p:pic>
      <p:pic>
        <p:nvPicPr>
          <p:cNvPr id="2226" name="Google Shape;2226;p136"/>
          <p:cNvPicPr preferRelativeResize="0"/>
          <p:nvPr/>
        </p:nvPicPr>
        <p:blipFill>
          <a:blip r:embed="rId4">
            <a:alphaModFix/>
          </a:blip>
          <a:stretch>
            <a:fillRect/>
          </a:stretch>
        </p:blipFill>
        <p:spPr>
          <a:xfrm>
            <a:off x="8340876" y="2147126"/>
            <a:ext cx="505367" cy="533701"/>
          </a:xfrm>
          <a:prstGeom prst="rect">
            <a:avLst/>
          </a:prstGeom>
          <a:noFill/>
          <a:ln>
            <a:noFill/>
          </a:ln>
          <a:effectLst>
            <a:outerShdw blurRad="57150" dist="19050" dir="5400000" algn="bl" rotWithShape="0">
              <a:srgbClr val="000000">
                <a:alpha val="50000"/>
              </a:srgbClr>
            </a:outerShdw>
          </a:effectLst>
        </p:spPr>
      </p:pic>
      <p:sp>
        <p:nvSpPr>
          <p:cNvPr id="2227" name="Google Shape;2227;p136"/>
          <p:cNvSpPr txBox="1"/>
          <p:nvPr/>
        </p:nvSpPr>
        <p:spPr>
          <a:xfrm>
            <a:off x="5776721" y="2356800"/>
            <a:ext cx="919500" cy="37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Medium"/>
                <a:ea typeface="Roboto Medium"/>
                <a:cs typeface="Roboto Medium"/>
                <a:sym typeface="Roboto Medium"/>
              </a:rPr>
              <a:t>Server</a:t>
            </a:r>
            <a:endParaRPr sz="1200">
              <a:solidFill>
                <a:srgbClr val="FFFFFF"/>
              </a:solidFill>
              <a:latin typeface="Roboto"/>
              <a:ea typeface="Roboto"/>
              <a:cs typeface="Roboto"/>
              <a:sym typeface="Roboto"/>
            </a:endParaRPr>
          </a:p>
        </p:txBody>
      </p:sp>
      <p:sp>
        <p:nvSpPr>
          <p:cNvPr id="2228" name="Google Shape;2228;p13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latin typeface="Roboto Light"/>
                <a:ea typeface="Roboto Light"/>
                <a:cs typeface="Roboto Light"/>
                <a:sym typeface="Roboto Light"/>
              </a:rPr>
              <a:t>Clients and servers communicate with each other using a series of requests and responses defined by </a:t>
            </a:r>
            <a:r>
              <a:rPr lang="en" b="1"/>
              <a:t>HTTP / HTTPS (Hypertext Transfer Protocol Secure). </a:t>
            </a:r>
            <a:endParaRPr>
              <a:latin typeface="Roboto Light"/>
              <a:ea typeface="Roboto Light"/>
              <a:cs typeface="Roboto Light"/>
              <a:sym typeface="Roboto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32"/>
        <p:cNvGrpSpPr/>
        <p:nvPr/>
      </p:nvGrpSpPr>
      <p:grpSpPr>
        <a:xfrm>
          <a:off x="0" y="0"/>
          <a:ext cx="0" cy="0"/>
          <a:chOff x="0" y="0"/>
          <a:chExt cx="0" cy="0"/>
        </a:xfrm>
      </p:grpSpPr>
      <p:sp>
        <p:nvSpPr>
          <p:cNvPr id="2233" name="Google Shape;2233;p13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Full-Stack Development</a:t>
            </a:r>
            <a:endParaRPr/>
          </a:p>
        </p:txBody>
      </p:sp>
      <p:sp>
        <p:nvSpPr>
          <p:cNvPr id="2234" name="Google Shape;2234;p13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modern web applications, there is constant back-and-forth communication between the visuals displayed on the user’s browser </a:t>
            </a:r>
            <a:r>
              <a:rPr lang="en" b="1"/>
              <a:t>(front-end)</a:t>
            </a:r>
            <a:r>
              <a:rPr lang="en"/>
              <a:t> and the data and logic stored on the server </a:t>
            </a:r>
            <a:r>
              <a:rPr lang="en" b="1"/>
              <a:t>(back-end)</a:t>
            </a:r>
            <a:r>
              <a:rPr lang="en"/>
              <a:t>.</a:t>
            </a:r>
            <a:endParaRPr/>
          </a:p>
        </p:txBody>
      </p:sp>
      <p:sp>
        <p:nvSpPr>
          <p:cNvPr id="2235" name="Google Shape;2235;p13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sp>
        <p:nvSpPr>
          <p:cNvPr id="2236" name="Google Shape;2236;p137"/>
          <p:cNvSpPr/>
          <p:nvPr/>
        </p:nvSpPr>
        <p:spPr>
          <a:xfrm rot="10800000">
            <a:off x="4386275" y="3447408"/>
            <a:ext cx="2716800" cy="274200"/>
          </a:xfrm>
          <a:prstGeom prst="homePlate">
            <a:avLst>
              <a:gd name="adj" fmla="val 50000"/>
            </a:avLst>
          </a:prstGeom>
          <a:solidFill>
            <a:srgbClr val="FF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37"/>
          <p:cNvSpPr/>
          <p:nvPr/>
        </p:nvSpPr>
        <p:spPr>
          <a:xfrm rot="10800000" flipH="1">
            <a:off x="3533625" y="3027550"/>
            <a:ext cx="2620500" cy="274200"/>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238" name="Google Shape;2238;p137"/>
          <p:cNvGraphicFramePr/>
          <p:nvPr/>
        </p:nvGraphicFramePr>
        <p:xfrm>
          <a:off x="2228875" y="1971675"/>
          <a:ext cx="1814550" cy="2171850"/>
        </p:xfrm>
        <a:graphic>
          <a:graphicData uri="http://schemas.openxmlformats.org/drawingml/2006/table">
            <a:tbl>
              <a:tblPr>
                <a:noFill/>
                <a:tableStyleId>{9B4123F2-503B-4E7F-9CD5-D30B0A1BBFD7}</a:tableStyleId>
              </a:tblPr>
              <a:tblGrid>
                <a:gridCol w="1814550">
                  <a:extLst>
                    <a:ext uri="{9D8B030D-6E8A-4147-A177-3AD203B41FA5}">
                      <a16:colId xmlns:a16="http://schemas.microsoft.com/office/drawing/2014/main" val="20000"/>
                    </a:ext>
                  </a:extLst>
                </a:gridCol>
              </a:tblGrid>
              <a:tr h="361975">
                <a:tc>
                  <a:txBody>
                    <a:bodyPr/>
                    <a:lstStyle/>
                    <a:p>
                      <a:pPr marL="0" lvl="0" indent="0" algn="ctr" rtl="0">
                        <a:spcBef>
                          <a:spcPts val="0"/>
                        </a:spcBef>
                        <a:spcAft>
                          <a:spcPts val="0"/>
                        </a:spcAft>
                        <a:buNone/>
                      </a:pPr>
                      <a:r>
                        <a:rPr lang="en" sz="1000" b="1">
                          <a:solidFill>
                            <a:srgbClr val="FFFFFF"/>
                          </a:solidFill>
                          <a:latin typeface="Roboto"/>
                          <a:ea typeface="Roboto"/>
                          <a:cs typeface="Roboto"/>
                          <a:sym typeface="Roboto"/>
                        </a:rPr>
                        <a:t>Client Browser </a:t>
                      </a:r>
                      <a:r>
                        <a:rPr lang="en" sz="1000">
                          <a:solidFill>
                            <a:srgbClr val="FFFFFF"/>
                          </a:solidFill>
                          <a:latin typeface="Roboto Light"/>
                          <a:ea typeface="Roboto Light"/>
                          <a:cs typeface="Roboto Light"/>
                          <a:sym typeface="Roboto Light"/>
                        </a:rPr>
                        <a:t>(Front-End) </a:t>
                      </a:r>
                      <a:endParaRPr sz="1000">
                        <a:solidFill>
                          <a:srgbClr val="FFFFFF"/>
                        </a:solidFill>
                        <a:latin typeface="Roboto Light"/>
                        <a:ea typeface="Roboto Light"/>
                        <a:cs typeface="Roboto Light"/>
                        <a:sym typeface="Roboto Light"/>
                      </a:endParaRPr>
                    </a:p>
                  </a:txBody>
                  <a:tcPr marL="0" marR="0" marT="0" marB="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0000"/>
                    </a:solidFill>
                  </a:tcPr>
                </a:tc>
                <a:extLst>
                  <a:ext uri="{0D108BD9-81ED-4DB2-BD59-A6C34878D82A}">
                    <a16:rowId xmlns:a16="http://schemas.microsoft.com/office/drawing/2014/main" val="10000"/>
                  </a:ext>
                </a:extLst>
              </a:tr>
              <a:tr h="361975">
                <a:tc>
                  <a:txBody>
                    <a:bodyPr/>
                    <a:lstStyle/>
                    <a:p>
                      <a:pPr marL="0" lvl="0" indent="0" algn="ctr" rtl="0">
                        <a:spcBef>
                          <a:spcPts val="0"/>
                        </a:spcBef>
                        <a:spcAft>
                          <a:spcPts val="0"/>
                        </a:spcAft>
                        <a:buNone/>
                      </a:pPr>
                      <a:r>
                        <a:rPr lang="en">
                          <a:solidFill>
                            <a:srgbClr val="1D1A36"/>
                          </a:solidFill>
                          <a:latin typeface="Roboto Light"/>
                          <a:ea typeface="Roboto Light"/>
                          <a:cs typeface="Roboto Light"/>
                          <a:sym typeface="Roboto Light"/>
                        </a:rPr>
                        <a:t>React.js</a:t>
                      </a:r>
                      <a:endParaRPr>
                        <a:solidFill>
                          <a:srgbClr val="1D1A36"/>
                        </a:solidFill>
                        <a:latin typeface="Roboto Light"/>
                        <a:ea typeface="Roboto Light"/>
                        <a:cs typeface="Roboto Light"/>
                        <a:sym typeface="Roboto Light"/>
                      </a:endParaRPr>
                    </a:p>
                  </a:txBody>
                  <a:tcPr marL="0" marR="0" marT="0" marB="0" anchor="ctr">
                    <a:lnL w="9525" cap="flat" cmpd="sng">
                      <a:solidFill>
                        <a:srgbClr val="EFEFEF">
                          <a:alpha val="0"/>
                        </a:srgbClr>
                      </a:solidFill>
                      <a:prstDash val="solid"/>
                      <a:round/>
                      <a:headEnd type="none" w="sm" len="sm"/>
                      <a:tailEnd type="none" w="sm" len="sm"/>
                    </a:lnL>
                    <a:lnR w="9525" cap="flat" cmpd="sng">
                      <a:solidFill>
                        <a:srgbClr val="EFEFEF">
                          <a:alpha val="0"/>
                        </a:srgbClr>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r h="361975">
                <a:tc>
                  <a:txBody>
                    <a:bodyPr/>
                    <a:lstStyle/>
                    <a:p>
                      <a:pPr marL="0" lvl="0" indent="0" algn="ctr" rtl="0">
                        <a:spcBef>
                          <a:spcPts val="0"/>
                        </a:spcBef>
                        <a:spcAft>
                          <a:spcPts val="0"/>
                        </a:spcAft>
                        <a:buClr>
                          <a:srgbClr val="000000"/>
                        </a:buClr>
                        <a:buSzPts val="1100"/>
                        <a:buFont typeface="Arial"/>
                        <a:buNone/>
                      </a:pPr>
                      <a:r>
                        <a:rPr lang="en" sz="1000">
                          <a:solidFill>
                            <a:srgbClr val="000000"/>
                          </a:solidFill>
                          <a:latin typeface="Roboto"/>
                          <a:ea typeface="Roboto"/>
                          <a:cs typeface="Roboto"/>
                          <a:sym typeface="Roboto"/>
                        </a:rPr>
                        <a:t>HTML/CSS/Image Assets</a:t>
                      </a:r>
                      <a:endParaRPr sz="1000"/>
                    </a:p>
                  </a:txBody>
                  <a:tcPr marL="0" marR="0" marT="0" marB="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361975">
                <a:tc>
                  <a:txBody>
                    <a:bodyPr/>
                    <a:lstStyle/>
                    <a:p>
                      <a:pPr marL="0" lvl="0" indent="0" algn="ctr" rtl="0">
                        <a:spcBef>
                          <a:spcPts val="0"/>
                        </a:spcBef>
                        <a:spcAft>
                          <a:spcPts val="0"/>
                        </a:spcAft>
                        <a:buNone/>
                      </a:pPr>
                      <a:r>
                        <a:rPr lang="en" sz="1000">
                          <a:solidFill>
                            <a:srgbClr val="000000"/>
                          </a:solidFill>
                          <a:latin typeface="Roboto"/>
                          <a:ea typeface="Roboto"/>
                          <a:cs typeface="Roboto"/>
                          <a:sym typeface="Roboto"/>
                        </a:rPr>
                        <a:t>JavaScript (Client Side)</a:t>
                      </a:r>
                      <a:endParaRPr sz="1000"/>
                    </a:p>
                  </a:txBody>
                  <a:tcPr marL="0" marR="0" marT="0" marB="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A9B7C0"/>
                    </a:solidFill>
                  </a:tcPr>
                </a:tc>
                <a:extLst>
                  <a:ext uri="{0D108BD9-81ED-4DB2-BD59-A6C34878D82A}">
                    <a16:rowId xmlns:a16="http://schemas.microsoft.com/office/drawing/2014/main" val="10003"/>
                  </a:ext>
                </a:extLst>
              </a:tr>
              <a:tr h="361975">
                <a:tc>
                  <a:txBody>
                    <a:bodyPr/>
                    <a:lstStyle/>
                    <a:p>
                      <a:pPr marL="0" lvl="0" indent="0" algn="ctr" rtl="0">
                        <a:spcBef>
                          <a:spcPts val="0"/>
                        </a:spcBef>
                        <a:spcAft>
                          <a:spcPts val="0"/>
                        </a:spcAft>
                        <a:buNone/>
                      </a:pPr>
                      <a:r>
                        <a:rPr lang="en" sz="1000">
                          <a:solidFill>
                            <a:srgbClr val="000000"/>
                          </a:solidFill>
                          <a:latin typeface="Roboto"/>
                          <a:ea typeface="Roboto"/>
                          <a:cs typeface="Roboto"/>
                          <a:sym typeface="Roboto"/>
                        </a:rPr>
                        <a:t>JSON/XML</a:t>
                      </a:r>
                      <a:endParaRPr sz="1000"/>
                    </a:p>
                  </a:txBody>
                  <a:tcPr marL="0" marR="0" marT="0" marB="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361975">
                <a:tc>
                  <a:txBody>
                    <a:bodyPr/>
                    <a:lstStyle/>
                    <a:p>
                      <a:pPr marL="0" lvl="0" indent="0" algn="ctr" rtl="0">
                        <a:spcBef>
                          <a:spcPts val="0"/>
                        </a:spcBef>
                        <a:spcAft>
                          <a:spcPts val="0"/>
                        </a:spcAft>
                        <a:buNone/>
                      </a:pPr>
                      <a:r>
                        <a:rPr lang="en" sz="1000">
                          <a:solidFill>
                            <a:srgbClr val="000000"/>
                          </a:solidFill>
                          <a:latin typeface="Roboto"/>
                          <a:ea typeface="Roboto"/>
                          <a:cs typeface="Roboto"/>
                          <a:sym typeface="Roboto"/>
                        </a:rPr>
                        <a:t>User Interactions</a:t>
                      </a:r>
                      <a:endParaRPr sz="1000"/>
                    </a:p>
                  </a:txBody>
                  <a:tcPr marL="0" marR="0" marT="0" marB="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A9B7C0"/>
                    </a:solidFill>
                  </a:tcPr>
                </a:tc>
                <a:extLst>
                  <a:ext uri="{0D108BD9-81ED-4DB2-BD59-A6C34878D82A}">
                    <a16:rowId xmlns:a16="http://schemas.microsoft.com/office/drawing/2014/main" val="10005"/>
                  </a:ext>
                </a:extLst>
              </a:tr>
            </a:tbl>
          </a:graphicData>
        </a:graphic>
      </p:graphicFrame>
      <p:graphicFrame>
        <p:nvGraphicFramePr>
          <p:cNvPr id="2239" name="Google Shape;2239;p137"/>
          <p:cNvGraphicFramePr/>
          <p:nvPr/>
        </p:nvGraphicFramePr>
        <p:xfrm>
          <a:off x="6367500" y="1971675"/>
          <a:ext cx="2209875" cy="2600500"/>
        </p:xfrm>
        <a:graphic>
          <a:graphicData uri="http://schemas.openxmlformats.org/drawingml/2006/table">
            <a:tbl>
              <a:tblPr>
                <a:noFill/>
                <a:tableStyleId>{9B4123F2-503B-4E7F-9CD5-D30B0A1BBFD7}</a:tableStyleId>
              </a:tblPr>
              <a:tblGrid>
                <a:gridCol w="1385975">
                  <a:extLst>
                    <a:ext uri="{9D8B030D-6E8A-4147-A177-3AD203B41FA5}">
                      <a16:colId xmlns:a16="http://schemas.microsoft.com/office/drawing/2014/main" val="20000"/>
                    </a:ext>
                  </a:extLst>
                </a:gridCol>
                <a:gridCol w="823900">
                  <a:extLst>
                    <a:ext uri="{9D8B030D-6E8A-4147-A177-3AD203B41FA5}">
                      <a16:colId xmlns:a16="http://schemas.microsoft.com/office/drawing/2014/main" val="20001"/>
                    </a:ext>
                  </a:extLst>
                </a:gridCol>
              </a:tblGrid>
              <a:tr h="361975">
                <a:tc gridSpan="2">
                  <a:txBody>
                    <a:bodyPr/>
                    <a:lstStyle/>
                    <a:p>
                      <a:pPr marL="0" lvl="0" indent="0" algn="ctr" rtl="0">
                        <a:spcBef>
                          <a:spcPts val="0"/>
                        </a:spcBef>
                        <a:spcAft>
                          <a:spcPts val="0"/>
                        </a:spcAft>
                        <a:buNone/>
                      </a:pPr>
                      <a:r>
                        <a:rPr lang="en" sz="1000" b="1">
                          <a:solidFill>
                            <a:srgbClr val="FFFFFF"/>
                          </a:solidFill>
                          <a:latin typeface="Roboto"/>
                          <a:ea typeface="Roboto"/>
                          <a:cs typeface="Roboto"/>
                          <a:sym typeface="Roboto"/>
                        </a:rPr>
                        <a:t>Server </a:t>
                      </a:r>
                      <a:r>
                        <a:rPr lang="en" sz="1000">
                          <a:solidFill>
                            <a:srgbClr val="FFFFFF"/>
                          </a:solidFill>
                          <a:latin typeface="Roboto Light"/>
                          <a:ea typeface="Roboto Light"/>
                          <a:cs typeface="Roboto Light"/>
                          <a:sym typeface="Roboto Light"/>
                        </a:rPr>
                        <a:t>(Back-End) </a:t>
                      </a:r>
                      <a:endParaRPr sz="1000">
                        <a:solidFill>
                          <a:srgbClr val="FFFFFF"/>
                        </a:solidFill>
                        <a:latin typeface="Roboto Light"/>
                        <a:ea typeface="Roboto Light"/>
                        <a:cs typeface="Roboto Light"/>
                        <a:sym typeface="Roboto Light"/>
                      </a:endParaRPr>
                    </a:p>
                  </a:txBody>
                  <a:tcPr marL="0" marR="0" marT="0" marB="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0000"/>
                    </a:solidFill>
                  </a:tcPr>
                </a:tc>
                <a:tc hMerge="1">
                  <a:txBody>
                    <a:bodyPr/>
                    <a:lstStyle/>
                    <a:p>
                      <a:endParaRPr lang="en-US"/>
                    </a:p>
                  </a:txBody>
                  <a:tcPr/>
                </a:tc>
                <a:extLst>
                  <a:ext uri="{0D108BD9-81ED-4DB2-BD59-A6C34878D82A}">
                    <a16:rowId xmlns:a16="http://schemas.microsoft.com/office/drawing/2014/main" val="10000"/>
                  </a:ext>
                </a:extLst>
              </a:tr>
              <a:tr h="361975">
                <a:tc>
                  <a:txBody>
                    <a:bodyPr/>
                    <a:lstStyle/>
                    <a:p>
                      <a:pPr marL="0" lvl="0" indent="0" algn="ctr" rtl="0">
                        <a:spcBef>
                          <a:spcPts val="0"/>
                        </a:spcBef>
                        <a:spcAft>
                          <a:spcPts val="0"/>
                        </a:spcAft>
                        <a:buNone/>
                      </a:pPr>
                      <a:r>
                        <a:rPr lang="en">
                          <a:solidFill>
                            <a:srgbClr val="1D1A36"/>
                          </a:solidFill>
                          <a:latin typeface="Roboto Light"/>
                          <a:ea typeface="Roboto Light"/>
                          <a:cs typeface="Roboto Light"/>
                          <a:sym typeface="Roboto Light"/>
                        </a:rPr>
                        <a:t>Node.js</a:t>
                      </a:r>
                      <a:endParaRPr>
                        <a:solidFill>
                          <a:srgbClr val="1D1A36"/>
                        </a:solidFill>
                        <a:latin typeface="Roboto Light"/>
                        <a:ea typeface="Roboto Light"/>
                        <a:cs typeface="Roboto Light"/>
                        <a:sym typeface="Roboto Light"/>
                      </a:endParaRPr>
                    </a:p>
                  </a:txBody>
                  <a:tcPr marL="0" marR="0" marT="0" marB="0" anchor="ctr">
                    <a:lnL w="9525" cap="flat" cmpd="sng">
                      <a:solidFill>
                        <a:srgbClr val="EFEFEF">
                          <a:alpha val="0"/>
                        </a:srgbClr>
                      </a:solidFill>
                      <a:prstDash val="solid"/>
                      <a:round/>
                      <a:headEnd type="none" w="sm" len="sm"/>
                      <a:tailEnd type="none" w="sm" len="sm"/>
                    </a:lnL>
                    <a:lnR w="9525" cap="flat" cmpd="sng">
                      <a:solidFill>
                        <a:srgbClr val="EFEFEF">
                          <a:alpha val="0"/>
                        </a:srgbClr>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FFFF"/>
                    </a:solidFill>
                  </a:tcPr>
                </a:tc>
                <a:tc rowSpan="2">
                  <a:txBody>
                    <a:bodyPr/>
                    <a:lstStyle/>
                    <a:p>
                      <a:pPr marL="0" lvl="0" indent="0" algn="ctr" rtl="0">
                        <a:spcBef>
                          <a:spcPts val="0"/>
                        </a:spcBef>
                        <a:spcAft>
                          <a:spcPts val="0"/>
                        </a:spcAft>
                        <a:buNone/>
                      </a:pPr>
                      <a:endParaRPr>
                        <a:solidFill>
                          <a:srgbClr val="1D1A36"/>
                        </a:solidFill>
                        <a:latin typeface="Roboto Light"/>
                        <a:ea typeface="Roboto Light"/>
                        <a:cs typeface="Roboto Light"/>
                        <a:sym typeface="Roboto Light"/>
                      </a:endParaRPr>
                    </a:p>
                  </a:txBody>
                  <a:tcPr marL="0" marR="0" marT="0" marB="0" anchor="ctr">
                    <a:lnL w="9525" cap="flat" cmpd="sng">
                      <a:solidFill>
                        <a:srgbClr val="EFEFEF">
                          <a:alpha val="0"/>
                        </a:srgbClr>
                      </a:solidFill>
                      <a:prstDash val="solid"/>
                      <a:round/>
                      <a:headEnd type="none" w="sm" len="sm"/>
                      <a:tailEnd type="none" w="sm" len="sm"/>
                    </a:lnL>
                    <a:lnR w="9525" cap="flat" cmpd="sng">
                      <a:solidFill>
                        <a:srgbClr val="EFEFEF">
                          <a:alpha val="0"/>
                        </a:srgbClr>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61975">
                <a:tc>
                  <a:txBody>
                    <a:bodyPr/>
                    <a:lstStyle/>
                    <a:p>
                      <a:pPr marL="0" lvl="0" indent="0" algn="ctr" rtl="0">
                        <a:spcBef>
                          <a:spcPts val="0"/>
                        </a:spcBef>
                        <a:spcAft>
                          <a:spcPts val="0"/>
                        </a:spcAft>
                        <a:buNone/>
                      </a:pPr>
                      <a:r>
                        <a:rPr lang="en" sz="1000" b="1">
                          <a:solidFill>
                            <a:srgbClr val="000000"/>
                          </a:solidFill>
                          <a:latin typeface="Roboto"/>
                          <a:ea typeface="Roboto"/>
                          <a:cs typeface="Roboto"/>
                          <a:sym typeface="Roboto"/>
                        </a:rPr>
                        <a:t>Express</a:t>
                      </a:r>
                      <a:r>
                        <a:rPr lang="en" sz="1000">
                          <a:solidFill>
                            <a:srgbClr val="000000"/>
                          </a:solidFill>
                          <a:latin typeface="Roboto"/>
                          <a:ea typeface="Roboto"/>
                          <a:cs typeface="Roboto"/>
                          <a:sym typeface="Roboto"/>
                        </a:rPr>
                        <a:t> </a:t>
                      </a:r>
                      <a:br>
                        <a:rPr lang="en" sz="1000">
                          <a:solidFill>
                            <a:srgbClr val="000000"/>
                          </a:solidFill>
                          <a:latin typeface="Roboto"/>
                          <a:ea typeface="Roboto"/>
                          <a:cs typeface="Roboto"/>
                          <a:sym typeface="Roboto"/>
                        </a:rPr>
                      </a:br>
                      <a:r>
                        <a:rPr lang="en" sz="1000">
                          <a:solidFill>
                            <a:srgbClr val="000000"/>
                          </a:solidFill>
                          <a:latin typeface="Roboto Light"/>
                          <a:ea typeface="Roboto Light"/>
                          <a:cs typeface="Roboto Light"/>
                          <a:sym typeface="Roboto Light"/>
                        </a:rPr>
                        <a:t>Web Server</a:t>
                      </a:r>
                      <a:endParaRPr sz="1000">
                        <a:latin typeface="Roboto Light"/>
                        <a:ea typeface="Roboto Light"/>
                        <a:cs typeface="Roboto Light"/>
                        <a:sym typeface="Roboto Light"/>
                      </a:endParaRPr>
                    </a:p>
                  </a:txBody>
                  <a:tcPr marL="0" marR="0" marT="0" marB="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A9B7C0"/>
                    </a:solidFill>
                  </a:tcPr>
                </a:tc>
                <a:tc vMerge="1">
                  <a:txBody>
                    <a:bodyPr/>
                    <a:lstStyle/>
                    <a:p>
                      <a:endParaRPr lang="en-US"/>
                    </a:p>
                  </a:txBody>
                  <a:tcPr/>
                </a:tc>
                <a:extLst>
                  <a:ext uri="{0D108BD9-81ED-4DB2-BD59-A6C34878D82A}">
                    <a16:rowId xmlns:a16="http://schemas.microsoft.com/office/drawing/2014/main" val="10002"/>
                  </a:ext>
                </a:extLst>
              </a:tr>
              <a:tr h="790625">
                <a:tc>
                  <a:txBody>
                    <a:bodyPr/>
                    <a:lstStyle/>
                    <a:p>
                      <a:pPr marL="0" lvl="0" indent="0" algn="ctr" rtl="0">
                        <a:spcBef>
                          <a:spcPts val="0"/>
                        </a:spcBef>
                        <a:spcAft>
                          <a:spcPts val="0"/>
                        </a:spcAft>
                        <a:buNone/>
                      </a:pPr>
                      <a:endParaRPr sz="1000"/>
                    </a:p>
                  </a:txBody>
                  <a:tcPr marL="0" marR="0" marT="0" marB="0" anchor="ctr">
                    <a:lnL w="9525" cap="flat" cmpd="sng">
                      <a:solidFill>
                        <a:srgbClr val="EFEFEF">
                          <a:alpha val="0"/>
                        </a:srgbClr>
                      </a:solidFill>
                      <a:prstDash val="solid"/>
                      <a:round/>
                      <a:headEnd type="none" w="sm" len="sm"/>
                      <a:tailEnd type="none" w="sm" len="sm"/>
                    </a:lnL>
                    <a:lnR w="9525" cap="flat" cmpd="sng">
                      <a:solidFill>
                        <a:srgbClr val="EFEFEF">
                          <a:alpha val="0"/>
                        </a:srgbClr>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endParaRPr sz="1000">
                        <a:solidFill>
                          <a:srgbClr val="000000"/>
                        </a:solidFill>
                        <a:latin typeface="Roboto"/>
                        <a:ea typeface="Roboto"/>
                        <a:cs typeface="Roboto"/>
                        <a:sym typeface="Roboto"/>
                      </a:endParaRPr>
                    </a:p>
                  </a:txBody>
                  <a:tcPr marL="0" marR="0" marT="0" marB="0" anchor="ctr">
                    <a:lnL w="9525" cap="flat" cmpd="sng">
                      <a:solidFill>
                        <a:srgbClr val="EFEFEF">
                          <a:alpha val="0"/>
                        </a:srgbClr>
                      </a:solidFill>
                      <a:prstDash val="solid"/>
                      <a:round/>
                      <a:headEnd type="none" w="sm" len="sm"/>
                      <a:tailEnd type="none" w="sm" len="sm"/>
                    </a:lnL>
                    <a:lnR w="9525" cap="flat" cmpd="sng">
                      <a:solidFill>
                        <a:srgbClr val="EFEFEF">
                          <a:alpha val="0"/>
                        </a:srgbClr>
                      </a:solidFill>
                      <a:prstDash val="solid"/>
                      <a:round/>
                      <a:headEnd type="none" w="sm" len="sm"/>
                      <a:tailEnd type="none" w="sm" len="sm"/>
                    </a:lnR>
                    <a:lnT w="9525" cap="flat" cmpd="sng">
                      <a:solidFill>
                        <a:srgbClr val="EFEFEF">
                          <a:alpha val="0"/>
                        </a:srgbClr>
                      </a:solidFill>
                      <a:prstDash val="solid"/>
                      <a:round/>
                      <a:headEnd type="none" w="sm" len="sm"/>
                      <a:tailEnd type="none" w="sm" len="sm"/>
                    </a:lnT>
                    <a:lnB w="9525" cap="flat" cmpd="sng">
                      <a:solidFill>
                        <a:srgbClr val="EFEFEF">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61975">
                <a:tc rowSpan="2">
                  <a:txBody>
                    <a:bodyPr/>
                    <a:lstStyle/>
                    <a:p>
                      <a:pPr marL="0" lvl="0" indent="0" algn="ctr" rtl="0">
                        <a:spcBef>
                          <a:spcPts val="0"/>
                        </a:spcBef>
                        <a:spcAft>
                          <a:spcPts val="0"/>
                        </a:spcAft>
                        <a:buNone/>
                      </a:pPr>
                      <a:r>
                        <a:rPr lang="en" sz="1000">
                          <a:solidFill>
                            <a:srgbClr val="000000"/>
                          </a:solidFill>
                          <a:latin typeface="Roboto"/>
                          <a:ea typeface="Roboto"/>
                          <a:cs typeface="Roboto"/>
                          <a:sym typeface="Roboto"/>
                        </a:rPr>
                        <a:t>Server-Side Scripts </a:t>
                      </a:r>
                      <a:br>
                        <a:rPr lang="en" sz="1000">
                          <a:solidFill>
                            <a:srgbClr val="000000"/>
                          </a:solidFill>
                          <a:latin typeface="Roboto"/>
                          <a:ea typeface="Roboto"/>
                          <a:cs typeface="Roboto"/>
                          <a:sym typeface="Roboto"/>
                        </a:rPr>
                      </a:br>
                      <a:r>
                        <a:rPr lang="en" sz="1000">
                          <a:solidFill>
                            <a:srgbClr val="000000"/>
                          </a:solidFill>
                          <a:latin typeface="Roboto"/>
                          <a:ea typeface="Roboto"/>
                          <a:cs typeface="Roboto"/>
                          <a:sym typeface="Roboto"/>
                        </a:rPr>
                        <a:t>and Services</a:t>
                      </a:r>
                      <a:endParaRPr/>
                    </a:p>
                  </a:txBody>
                  <a:tcPr marL="0" marR="0" marT="0" marB="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A9B7C0"/>
                    </a:solidFill>
                  </a:tcPr>
                </a:tc>
                <a:tc rowSpan="2">
                  <a:txBody>
                    <a:bodyPr/>
                    <a:lstStyle/>
                    <a:p>
                      <a:pPr marL="0" lvl="0" indent="0" algn="ctr" rtl="0">
                        <a:spcBef>
                          <a:spcPts val="0"/>
                        </a:spcBef>
                        <a:spcAft>
                          <a:spcPts val="0"/>
                        </a:spcAft>
                        <a:buNone/>
                      </a:pPr>
                      <a:r>
                        <a:rPr lang="en" sz="900" b="1">
                          <a:solidFill>
                            <a:srgbClr val="000000"/>
                          </a:solidFill>
                          <a:latin typeface="Roboto"/>
                          <a:ea typeface="Roboto"/>
                          <a:cs typeface="Roboto"/>
                          <a:sym typeface="Roboto"/>
                        </a:rPr>
                        <a:t>Raw Files</a:t>
                      </a:r>
                      <a:endParaRPr sz="1000">
                        <a:solidFill>
                          <a:srgbClr val="000000"/>
                        </a:solidFill>
                        <a:latin typeface="Roboto"/>
                        <a:ea typeface="Roboto"/>
                        <a:cs typeface="Roboto"/>
                        <a:sym typeface="Roboto"/>
                      </a:endParaRPr>
                    </a:p>
                  </a:txBody>
                  <a:tcPr marL="0" marR="0" marT="0" marB="91425">
                    <a:lnL w="9525" cap="flat" cmpd="sng">
                      <a:solidFill>
                        <a:srgbClr val="EFEFEF"/>
                      </a:solidFill>
                      <a:prstDash val="solid"/>
                      <a:round/>
                      <a:headEnd type="none" w="sm" len="sm"/>
                      <a:tailEnd type="none" w="sm" len="sm"/>
                    </a:lnL>
                    <a:lnR w="9525" cap="flat" cmpd="sng">
                      <a:solidFill>
                        <a:srgbClr val="EFEFEF">
                          <a:alpha val="0"/>
                        </a:srgbClr>
                      </a:solidFill>
                      <a:prstDash val="solid"/>
                      <a:round/>
                      <a:headEnd type="none" w="sm" len="sm"/>
                      <a:tailEnd type="none" w="sm" len="sm"/>
                    </a:lnR>
                    <a:lnT w="9525" cap="flat" cmpd="sng">
                      <a:solidFill>
                        <a:srgbClr val="EFEFEF">
                          <a:alpha val="0"/>
                        </a:srgbClr>
                      </a:solidFill>
                      <a:prstDash val="solid"/>
                      <a:round/>
                      <a:headEnd type="none" w="sm" len="sm"/>
                      <a:tailEnd type="none" w="sm" len="sm"/>
                    </a:lnT>
                    <a:lnB w="9525" cap="flat" cmpd="sng">
                      <a:solidFill>
                        <a:srgbClr val="EFEFEF">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61975">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5"/>
                  </a:ext>
                </a:extLst>
              </a:tr>
            </a:tbl>
          </a:graphicData>
        </a:graphic>
      </p:graphicFrame>
      <p:pic>
        <p:nvPicPr>
          <p:cNvPr id="2240" name="Google Shape;2240;p137"/>
          <p:cNvPicPr preferRelativeResize="0"/>
          <p:nvPr/>
        </p:nvPicPr>
        <p:blipFill>
          <a:blip r:embed="rId3">
            <a:alphaModFix/>
          </a:blip>
          <a:stretch>
            <a:fillRect/>
          </a:stretch>
        </p:blipFill>
        <p:spPr>
          <a:xfrm>
            <a:off x="7921024" y="4017926"/>
            <a:ext cx="517904" cy="668874"/>
          </a:xfrm>
          <a:prstGeom prst="rect">
            <a:avLst/>
          </a:prstGeom>
          <a:noFill/>
          <a:ln>
            <a:noFill/>
          </a:ln>
        </p:spPr>
      </p:pic>
      <p:pic>
        <p:nvPicPr>
          <p:cNvPr id="2241" name="Google Shape;2241;p137"/>
          <p:cNvPicPr preferRelativeResize="0"/>
          <p:nvPr/>
        </p:nvPicPr>
        <p:blipFill>
          <a:blip r:embed="rId4">
            <a:alphaModFix/>
          </a:blip>
          <a:stretch>
            <a:fillRect/>
          </a:stretch>
        </p:blipFill>
        <p:spPr>
          <a:xfrm>
            <a:off x="405976" y="3057062"/>
            <a:ext cx="946650" cy="786195"/>
          </a:xfrm>
          <a:prstGeom prst="rect">
            <a:avLst/>
          </a:prstGeom>
          <a:noFill/>
          <a:ln>
            <a:noFill/>
          </a:ln>
        </p:spPr>
      </p:pic>
      <p:sp>
        <p:nvSpPr>
          <p:cNvPr id="2242" name="Google Shape;2242;p137"/>
          <p:cNvSpPr txBox="1"/>
          <p:nvPr/>
        </p:nvSpPr>
        <p:spPr>
          <a:xfrm>
            <a:off x="405925" y="2895600"/>
            <a:ext cx="946500" cy="16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000000"/>
                </a:solidFill>
                <a:latin typeface="Roboto"/>
                <a:ea typeface="Roboto"/>
                <a:cs typeface="Roboto"/>
                <a:sym typeface="Roboto"/>
              </a:rPr>
              <a:t>USER</a:t>
            </a:r>
            <a:endParaRPr sz="1000">
              <a:latin typeface="Roboto"/>
              <a:ea typeface="Roboto"/>
              <a:cs typeface="Roboto"/>
              <a:sym typeface="Roboto"/>
            </a:endParaRPr>
          </a:p>
        </p:txBody>
      </p:sp>
      <p:sp>
        <p:nvSpPr>
          <p:cNvPr id="2243" name="Google Shape;2243;p137"/>
          <p:cNvSpPr/>
          <p:nvPr/>
        </p:nvSpPr>
        <p:spPr>
          <a:xfrm rot="10800000" flipH="1">
            <a:off x="1352626" y="3135150"/>
            <a:ext cx="504900" cy="274200"/>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37"/>
          <p:cNvSpPr/>
          <p:nvPr/>
        </p:nvSpPr>
        <p:spPr>
          <a:xfrm rot="10800000">
            <a:off x="1702975" y="3449275"/>
            <a:ext cx="525900" cy="274200"/>
          </a:xfrm>
          <a:prstGeom prst="homePlate">
            <a:avLst>
              <a:gd name="adj" fmla="val 50000"/>
            </a:avLst>
          </a:prstGeom>
          <a:solidFill>
            <a:srgbClr val="FF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37"/>
          <p:cNvSpPr/>
          <p:nvPr/>
        </p:nvSpPr>
        <p:spPr>
          <a:xfrm rot="-5400000" flipH="1">
            <a:off x="7732925" y="3158390"/>
            <a:ext cx="650400" cy="274200"/>
          </a:xfrm>
          <a:prstGeom prst="homePlate">
            <a:avLst>
              <a:gd name="adj" fmla="val 50000"/>
            </a:avLst>
          </a:prstGeom>
          <a:solidFill>
            <a:srgbClr val="FF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37"/>
          <p:cNvSpPr/>
          <p:nvPr/>
        </p:nvSpPr>
        <p:spPr>
          <a:xfrm rot="-5400000">
            <a:off x="8023125" y="3360465"/>
            <a:ext cx="650400" cy="274200"/>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37"/>
          <p:cNvSpPr/>
          <p:nvPr/>
        </p:nvSpPr>
        <p:spPr>
          <a:xfrm rot="10800000">
            <a:off x="7103075" y="3373065"/>
            <a:ext cx="650400" cy="274200"/>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48" name="Google Shape;2248;p137"/>
          <p:cNvPicPr preferRelativeResize="0"/>
          <p:nvPr/>
        </p:nvPicPr>
        <p:blipFill>
          <a:blip r:embed="rId5">
            <a:alphaModFix/>
          </a:blip>
          <a:stretch>
            <a:fillRect/>
          </a:stretch>
        </p:blipFill>
        <p:spPr>
          <a:xfrm>
            <a:off x="7805775" y="2308075"/>
            <a:ext cx="633349" cy="749524"/>
          </a:xfrm>
          <a:prstGeom prst="rect">
            <a:avLst/>
          </a:prstGeom>
          <a:noFill/>
          <a:ln>
            <a:noFill/>
          </a:ln>
        </p:spPr>
      </p:pic>
      <p:sp>
        <p:nvSpPr>
          <p:cNvPr id="2249" name="Google Shape;2249;p137"/>
          <p:cNvSpPr txBox="1"/>
          <p:nvPr/>
        </p:nvSpPr>
        <p:spPr>
          <a:xfrm>
            <a:off x="7805625" y="2591413"/>
            <a:ext cx="633300" cy="385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800" b="1">
                <a:solidFill>
                  <a:srgbClr val="FFFFFF"/>
                </a:solidFill>
                <a:latin typeface="Roboto"/>
                <a:ea typeface="Roboto"/>
                <a:cs typeface="Roboto"/>
                <a:sym typeface="Roboto"/>
              </a:rPr>
              <a:t>MongoDB</a:t>
            </a:r>
            <a:endParaRPr sz="800" b="1">
              <a:solidFill>
                <a:srgbClr val="FFFFFF"/>
              </a:solidFill>
              <a:latin typeface="Roboto"/>
              <a:ea typeface="Roboto"/>
              <a:cs typeface="Roboto"/>
              <a:sym typeface="Roboto"/>
            </a:endParaRPr>
          </a:p>
          <a:p>
            <a:pPr marL="0" lvl="0" indent="0" algn="ctr" rtl="0">
              <a:spcBef>
                <a:spcPts val="0"/>
              </a:spcBef>
              <a:spcAft>
                <a:spcPts val="0"/>
              </a:spcAft>
              <a:buNone/>
            </a:pPr>
            <a:r>
              <a:rPr lang="en" sz="800">
                <a:solidFill>
                  <a:srgbClr val="FFFFFF"/>
                </a:solidFill>
                <a:latin typeface="Roboto Light"/>
                <a:ea typeface="Roboto Light"/>
                <a:cs typeface="Roboto Light"/>
                <a:sym typeface="Roboto Light"/>
              </a:rPr>
              <a:t>Database</a:t>
            </a:r>
            <a:endParaRPr sz="800">
              <a:solidFill>
                <a:srgbClr val="FFFFFF"/>
              </a:solidFill>
              <a:latin typeface="Roboto Light"/>
              <a:ea typeface="Roboto Light"/>
              <a:cs typeface="Roboto Light"/>
              <a:sym typeface="Roboto Light"/>
            </a:endParaRPr>
          </a:p>
        </p:txBody>
      </p:sp>
      <p:sp>
        <p:nvSpPr>
          <p:cNvPr id="2250" name="Google Shape;2250;p137"/>
          <p:cNvSpPr txBox="1"/>
          <p:nvPr/>
        </p:nvSpPr>
        <p:spPr>
          <a:xfrm>
            <a:off x="4414775" y="3022175"/>
            <a:ext cx="1540800" cy="27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b="1">
                <a:solidFill>
                  <a:srgbClr val="000000"/>
                </a:solidFill>
                <a:latin typeface="Roboto"/>
                <a:ea typeface="Roboto"/>
                <a:cs typeface="Roboto"/>
                <a:sym typeface="Roboto"/>
              </a:rPr>
              <a:t>Request</a:t>
            </a:r>
            <a:endParaRPr b="1">
              <a:latin typeface="Roboto"/>
              <a:ea typeface="Roboto"/>
              <a:cs typeface="Roboto"/>
              <a:sym typeface="Roboto"/>
            </a:endParaRPr>
          </a:p>
        </p:txBody>
      </p:sp>
      <p:sp>
        <p:nvSpPr>
          <p:cNvPr id="2251" name="Google Shape;2251;p137"/>
          <p:cNvSpPr txBox="1"/>
          <p:nvPr/>
        </p:nvSpPr>
        <p:spPr>
          <a:xfrm>
            <a:off x="4532900" y="3448825"/>
            <a:ext cx="1540800" cy="27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Roboto"/>
                <a:ea typeface="Roboto"/>
                <a:cs typeface="Roboto"/>
                <a:sym typeface="Roboto"/>
              </a:rPr>
              <a:t>Response</a:t>
            </a:r>
            <a:endParaRPr b="1">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55"/>
        <p:cNvGrpSpPr/>
        <p:nvPr/>
      </p:nvGrpSpPr>
      <p:grpSpPr>
        <a:xfrm>
          <a:off x="0" y="0"/>
          <a:ext cx="0" cy="0"/>
          <a:chOff x="0" y="0"/>
          <a:chExt cx="0" cy="0"/>
        </a:xfrm>
      </p:grpSpPr>
      <p:sp>
        <p:nvSpPr>
          <p:cNvPr id="2256" name="Google Shape;2256;p13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Full-Stack Development</a:t>
            </a:r>
            <a:endParaRPr/>
          </a:p>
        </p:txBody>
      </p:sp>
      <p:sp>
        <p:nvSpPr>
          <p:cNvPr id="2257" name="Google Shape;2257;p13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can think of the server and the client as two distinct “machines.” </a:t>
            </a:r>
            <a:endParaRPr/>
          </a:p>
        </p:txBody>
      </p:sp>
      <p:sp>
        <p:nvSpPr>
          <p:cNvPr id="2258" name="Google Shape;2258;p13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sp>
        <p:nvSpPr>
          <p:cNvPr id="2259" name="Google Shape;2259;p138"/>
          <p:cNvSpPr/>
          <p:nvPr/>
        </p:nvSpPr>
        <p:spPr>
          <a:xfrm rot="10800000">
            <a:off x="4386275" y="3447408"/>
            <a:ext cx="2716800" cy="274200"/>
          </a:xfrm>
          <a:prstGeom prst="homePlate">
            <a:avLst>
              <a:gd name="adj" fmla="val 50000"/>
            </a:avLst>
          </a:prstGeom>
          <a:solidFill>
            <a:srgbClr val="FF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38"/>
          <p:cNvSpPr/>
          <p:nvPr/>
        </p:nvSpPr>
        <p:spPr>
          <a:xfrm rot="10800000" flipH="1">
            <a:off x="3533625" y="3027550"/>
            <a:ext cx="2620500" cy="274200"/>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261" name="Google Shape;2261;p138"/>
          <p:cNvGraphicFramePr/>
          <p:nvPr/>
        </p:nvGraphicFramePr>
        <p:xfrm>
          <a:off x="2228875" y="1971675"/>
          <a:ext cx="1814550" cy="2171850"/>
        </p:xfrm>
        <a:graphic>
          <a:graphicData uri="http://schemas.openxmlformats.org/drawingml/2006/table">
            <a:tbl>
              <a:tblPr>
                <a:noFill/>
                <a:tableStyleId>{9B4123F2-503B-4E7F-9CD5-D30B0A1BBFD7}</a:tableStyleId>
              </a:tblPr>
              <a:tblGrid>
                <a:gridCol w="1814550">
                  <a:extLst>
                    <a:ext uri="{9D8B030D-6E8A-4147-A177-3AD203B41FA5}">
                      <a16:colId xmlns:a16="http://schemas.microsoft.com/office/drawing/2014/main" val="20000"/>
                    </a:ext>
                  </a:extLst>
                </a:gridCol>
              </a:tblGrid>
              <a:tr h="361975">
                <a:tc>
                  <a:txBody>
                    <a:bodyPr/>
                    <a:lstStyle/>
                    <a:p>
                      <a:pPr marL="0" lvl="0" indent="0" algn="ctr" rtl="0">
                        <a:spcBef>
                          <a:spcPts val="0"/>
                        </a:spcBef>
                        <a:spcAft>
                          <a:spcPts val="0"/>
                        </a:spcAft>
                        <a:buNone/>
                      </a:pPr>
                      <a:r>
                        <a:rPr lang="en" sz="1000" b="1">
                          <a:solidFill>
                            <a:srgbClr val="FFFFFF"/>
                          </a:solidFill>
                          <a:latin typeface="Roboto"/>
                          <a:ea typeface="Roboto"/>
                          <a:cs typeface="Roboto"/>
                          <a:sym typeface="Roboto"/>
                        </a:rPr>
                        <a:t>Client Browser </a:t>
                      </a:r>
                      <a:r>
                        <a:rPr lang="en" sz="1000">
                          <a:solidFill>
                            <a:srgbClr val="FFFFFF"/>
                          </a:solidFill>
                          <a:latin typeface="Roboto Light"/>
                          <a:ea typeface="Roboto Light"/>
                          <a:cs typeface="Roboto Light"/>
                          <a:sym typeface="Roboto Light"/>
                        </a:rPr>
                        <a:t>(Front-End) </a:t>
                      </a:r>
                      <a:endParaRPr sz="1000">
                        <a:solidFill>
                          <a:srgbClr val="FFFFFF"/>
                        </a:solidFill>
                        <a:latin typeface="Roboto Light"/>
                        <a:ea typeface="Roboto Light"/>
                        <a:cs typeface="Roboto Light"/>
                        <a:sym typeface="Roboto Light"/>
                      </a:endParaRPr>
                    </a:p>
                  </a:txBody>
                  <a:tcPr marL="0" marR="0" marT="0" marB="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0000"/>
                    </a:solidFill>
                  </a:tcPr>
                </a:tc>
                <a:extLst>
                  <a:ext uri="{0D108BD9-81ED-4DB2-BD59-A6C34878D82A}">
                    <a16:rowId xmlns:a16="http://schemas.microsoft.com/office/drawing/2014/main" val="10000"/>
                  </a:ext>
                </a:extLst>
              </a:tr>
              <a:tr h="361975">
                <a:tc>
                  <a:txBody>
                    <a:bodyPr/>
                    <a:lstStyle/>
                    <a:p>
                      <a:pPr marL="0" lvl="0" indent="0" algn="ctr" rtl="0">
                        <a:spcBef>
                          <a:spcPts val="0"/>
                        </a:spcBef>
                        <a:spcAft>
                          <a:spcPts val="0"/>
                        </a:spcAft>
                        <a:buNone/>
                      </a:pPr>
                      <a:r>
                        <a:rPr lang="en">
                          <a:solidFill>
                            <a:srgbClr val="1D1A36"/>
                          </a:solidFill>
                          <a:latin typeface="Roboto Light"/>
                          <a:ea typeface="Roboto Light"/>
                          <a:cs typeface="Roboto Light"/>
                          <a:sym typeface="Roboto Light"/>
                        </a:rPr>
                        <a:t>React.js</a:t>
                      </a:r>
                      <a:endParaRPr>
                        <a:solidFill>
                          <a:srgbClr val="1D1A36"/>
                        </a:solidFill>
                        <a:latin typeface="Roboto Light"/>
                        <a:ea typeface="Roboto Light"/>
                        <a:cs typeface="Roboto Light"/>
                        <a:sym typeface="Roboto Light"/>
                      </a:endParaRPr>
                    </a:p>
                  </a:txBody>
                  <a:tcPr marL="0" marR="0" marT="0" marB="0" anchor="ctr">
                    <a:lnL w="9525" cap="flat" cmpd="sng">
                      <a:solidFill>
                        <a:srgbClr val="EFEFEF">
                          <a:alpha val="0"/>
                        </a:srgbClr>
                      </a:solidFill>
                      <a:prstDash val="solid"/>
                      <a:round/>
                      <a:headEnd type="none" w="sm" len="sm"/>
                      <a:tailEnd type="none" w="sm" len="sm"/>
                    </a:lnL>
                    <a:lnR w="9525" cap="flat" cmpd="sng">
                      <a:solidFill>
                        <a:srgbClr val="EFEFEF">
                          <a:alpha val="0"/>
                        </a:srgbClr>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r h="361975">
                <a:tc>
                  <a:txBody>
                    <a:bodyPr/>
                    <a:lstStyle/>
                    <a:p>
                      <a:pPr marL="0" lvl="0" indent="0" algn="ctr" rtl="0">
                        <a:spcBef>
                          <a:spcPts val="0"/>
                        </a:spcBef>
                        <a:spcAft>
                          <a:spcPts val="0"/>
                        </a:spcAft>
                        <a:buClr>
                          <a:srgbClr val="000000"/>
                        </a:buClr>
                        <a:buSzPts val="1100"/>
                        <a:buFont typeface="Arial"/>
                        <a:buNone/>
                      </a:pPr>
                      <a:r>
                        <a:rPr lang="en" sz="1000">
                          <a:solidFill>
                            <a:srgbClr val="000000"/>
                          </a:solidFill>
                          <a:latin typeface="Roboto"/>
                          <a:ea typeface="Roboto"/>
                          <a:cs typeface="Roboto"/>
                          <a:sym typeface="Roboto"/>
                        </a:rPr>
                        <a:t>HTML/CSS/Image Assets</a:t>
                      </a:r>
                      <a:endParaRPr sz="1000"/>
                    </a:p>
                  </a:txBody>
                  <a:tcPr marL="0" marR="0" marT="0" marB="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361975">
                <a:tc>
                  <a:txBody>
                    <a:bodyPr/>
                    <a:lstStyle/>
                    <a:p>
                      <a:pPr marL="0" lvl="0" indent="0" algn="ctr" rtl="0">
                        <a:spcBef>
                          <a:spcPts val="0"/>
                        </a:spcBef>
                        <a:spcAft>
                          <a:spcPts val="0"/>
                        </a:spcAft>
                        <a:buNone/>
                      </a:pPr>
                      <a:r>
                        <a:rPr lang="en" sz="1000">
                          <a:solidFill>
                            <a:srgbClr val="000000"/>
                          </a:solidFill>
                          <a:latin typeface="Roboto"/>
                          <a:ea typeface="Roboto"/>
                          <a:cs typeface="Roboto"/>
                          <a:sym typeface="Roboto"/>
                        </a:rPr>
                        <a:t>JavaScript (Client Side)</a:t>
                      </a:r>
                      <a:endParaRPr sz="1000"/>
                    </a:p>
                  </a:txBody>
                  <a:tcPr marL="0" marR="0" marT="0" marB="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A9B7C0"/>
                    </a:solidFill>
                  </a:tcPr>
                </a:tc>
                <a:extLst>
                  <a:ext uri="{0D108BD9-81ED-4DB2-BD59-A6C34878D82A}">
                    <a16:rowId xmlns:a16="http://schemas.microsoft.com/office/drawing/2014/main" val="10003"/>
                  </a:ext>
                </a:extLst>
              </a:tr>
              <a:tr h="361975">
                <a:tc>
                  <a:txBody>
                    <a:bodyPr/>
                    <a:lstStyle/>
                    <a:p>
                      <a:pPr marL="0" lvl="0" indent="0" algn="ctr" rtl="0">
                        <a:spcBef>
                          <a:spcPts val="0"/>
                        </a:spcBef>
                        <a:spcAft>
                          <a:spcPts val="0"/>
                        </a:spcAft>
                        <a:buNone/>
                      </a:pPr>
                      <a:r>
                        <a:rPr lang="en" sz="1000">
                          <a:solidFill>
                            <a:srgbClr val="000000"/>
                          </a:solidFill>
                          <a:latin typeface="Roboto"/>
                          <a:ea typeface="Roboto"/>
                          <a:cs typeface="Roboto"/>
                          <a:sym typeface="Roboto"/>
                        </a:rPr>
                        <a:t>JSON/XML</a:t>
                      </a:r>
                      <a:endParaRPr sz="1000"/>
                    </a:p>
                  </a:txBody>
                  <a:tcPr marL="0" marR="0" marT="0" marB="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361975">
                <a:tc>
                  <a:txBody>
                    <a:bodyPr/>
                    <a:lstStyle/>
                    <a:p>
                      <a:pPr marL="0" lvl="0" indent="0" algn="ctr" rtl="0">
                        <a:spcBef>
                          <a:spcPts val="0"/>
                        </a:spcBef>
                        <a:spcAft>
                          <a:spcPts val="0"/>
                        </a:spcAft>
                        <a:buNone/>
                      </a:pPr>
                      <a:r>
                        <a:rPr lang="en" sz="1000">
                          <a:solidFill>
                            <a:srgbClr val="000000"/>
                          </a:solidFill>
                          <a:latin typeface="Roboto"/>
                          <a:ea typeface="Roboto"/>
                          <a:cs typeface="Roboto"/>
                          <a:sym typeface="Roboto"/>
                        </a:rPr>
                        <a:t>User Interactions</a:t>
                      </a:r>
                      <a:endParaRPr sz="1000"/>
                    </a:p>
                  </a:txBody>
                  <a:tcPr marL="0" marR="0" marT="0" marB="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A9B7C0"/>
                    </a:solidFill>
                  </a:tcPr>
                </a:tc>
                <a:extLst>
                  <a:ext uri="{0D108BD9-81ED-4DB2-BD59-A6C34878D82A}">
                    <a16:rowId xmlns:a16="http://schemas.microsoft.com/office/drawing/2014/main" val="10005"/>
                  </a:ext>
                </a:extLst>
              </a:tr>
            </a:tbl>
          </a:graphicData>
        </a:graphic>
      </p:graphicFrame>
      <p:graphicFrame>
        <p:nvGraphicFramePr>
          <p:cNvPr id="2262" name="Google Shape;2262;p138"/>
          <p:cNvGraphicFramePr/>
          <p:nvPr/>
        </p:nvGraphicFramePr>
        <p:xfrm>
          <a:off x="6367500" y="1971675"/>
          <a:ext cx="2209875" cy="2600500"/>
        </p:xfrm>
        <a:graphic>
          <a:graphicData uri="http://schemas.openxmlformats.org/drawingml/2006/table">
            <a:tbl>
              <a:tblPr>
                <a:noFill/>
                <a:tableStyleId>{9B4123F2-503B-4E7F-9CD5-D30B0A1BBFD7}</a:tableStyleId>
              </a:tblPr>
              <a:tblGrid>
                <a:gridCol w="1385975">
                  <a:extLst>
                    <a:ext uri="{9D8B030D-6E8A-4147-A177-3AD203B41FA5}">
                      <a16:colId xmlns:a16="http://schemas.microsoft.com/office/drawing/2014/main" val="20000"/>
                    </a:ext>
                  </a:extLst>
                </a:gridCol>
                <a:gridCol w="823900">
                  <a:extLst>
                    <a:ext uri="{9D8B030D-6E8A-4147-A177-3AD203B41FA5}">
                      <a16:colId xmlns:a16="http://schemas.microsoft.com/office/drawing/2014/main" val="20001"/>
                    </a:ext>
                  </a:extLst>
                </a:gridCol>
              </a:tblGrid>
              <a:tr h="361975">
                <a:tc gridSpan="2">
                  <a:txBody>
                    <a:bodyPr/>
                    <a:lstStyle/>
                    <a:p>
                      <a:pPr marL="0" lvl="0" indent="0" algn="ctr" rtl="0">
                        <a:spcBef>
                          <a:spcPts val="0"/>
                        </a:spcBef>
                        <a:spcAft>
                          <a:spcPts val="0"/>
                        </a:spcAft>
                        <a:buNone/>
                      </a:pPr>
                      <a:r>
                        <a:rPr lang="en" sz="1000" b="1">
                          <a:solidFill>
                            <a:srgbClr val="FFFFFF"/>
                          </a:solidFill>
                          <a:latin typeface="Roboto"/>
                          <a:ea typeface="Roboto"/>
                          <a:cs typeface="Roboto"/>
                          <a:sym typeface="Roboto"/>
                        </a:rPr>
                        <a:t>Server </a:t>
                      </a:r>
                      <a:r>
                        <a:rPr lang="en" sz="1000">
                          <a:solidFill>
                            <a:srgbClr val="FFFFFF"/>
                          </a:solidFill>
                          <a:latin typeface="Roboto Light"/>
                          <a:ea typeface="Roboto Light"/>
                          <a:cs typeface="Roboto Light"/>
                          <a:sym typeface="Roboto Light"/>
                        </a:rPr>
                        <a:t>(Back-End) </a:t>
                      </a:r>
                      <a:endParaRPr sz="1000">
                        <a:solidFill>
                          <a:srgbClr val="FFFFFF"/>
                        </a:solidFill>
                        <a:latin typeface="Roboto Light"/>
                        <a:ea typeface="Roboto Light"/>
                        <a:cs typeface="Roboto Light"/>
                        <a:sym typeface="Roboto Light"/>
                      </a:endParaRPr>
                    </a:p>
                  </a:txBody>
                  <a:tcPr marL="0" marR="0" marT="0" marB="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0000"/>
                    </a:solidFill>
                  </a:tcPr>
                </a:tc>
                <a:tc hMerge="1">
                  <a:txBody>
                    <a:bodyPr/>
                    <a:lstStyle/>
                    <a:p>
                      <a:endParaRPr lang="en-US"/>
                    </a:p>
                  </a:txBody>
                  <a:tcPr/>
                </a:tc>
                <a:extLst>
                  <a:ext uri="{0D108BD9-81ED-4DB2-BD59-A6C34878D82A}">
                    <a16:rowId xmlns:a16="http://schemas.microsoft.com/office/drawing/2014/main" val="10000"/>
                  </a:ext>
                </a:extLst>
              </a:tr>
              <a:tr h="361975">
                <a:tc>
                  <a:txBody>
                    <a:bodyPr/>
                    <a:lstStyle/>
                    <a:p>
                      <a:pPr marL="0" lvl="0" indent="0" algn="ctr" rtl="0">
                        <a:spcBef>
                          <a:spcPts val="0"/>
                        </a:spcBef>
                        <a:spcAft>
                          <a:spcPts val="0"/>
                        </a:spcAft>
                        <a:buNone/>
                      </a:pPr>
                      <a:r>
                        <a:rPr lang="en">
                          <a:solidFill>
                            <a:srgbClr val="1D1A36"/>
                          </a:solidFill>
                          <a:latin typeface="Roboto Light"/>
                          <a:ea typeface="Roboto Light"/>
                          <a:cs typeface="Roboto Light"/>
                          <a:sym typeface="Roboto Light"/>
                        </a:rPr>
                        <a:t>Node.js</a:t>
                      </a:r>
                      <a:endParaRPr>
                        <a:solidFill>
                          <a:srgbClr val="1D1A36"/>
                        </a:solidFill>
                        <a:latin typeface="Roboto Light"/>
                        <a:ea typeface="Roboto Light"/>
                        <a:cs typeface="Roboto Light"/>
                        <a:sym typeface="Roboto Light"/>
                      </a:endParaRPr>
                    </a:p>
                  </a:txBody>
                  <a:tcPr marL="0" marR="0" marT="0" marB="0" anchor="ctr">
                    <a:lnL w="9525" cap="flat" cmpd="sng">
                      <a:solidFill>
                        <a:srgbClr val="EFEFEF">
                          <a:alpha val="0"/>
                        </a:srgbClr>
                      </a:solidFill>
                      <a:prstDash val="solid"/>
                      <a:round/>
                      <a:headEnd type="none" w="sm" len="sm"/>
                      <a:tailEnd type="none" w="sm" len="sm"/>
                    </a:lnL>
                    <a:lnR w="9525" cap="flat" cmpd="sng">
                      <a:solidFill>
                        <a:srgbClr val="EFEFEF">
                          <a:alpha val="0"/>
                        </a:srgbClr>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FFFF"/>
                    </a:solidFill>
                  </a:tcPr>
                </a:tc>
                <a:tc rowSpan="2">
                  <a:txBody>
                    <a:bodyPr/>
                    <a:lstStyle/>
                    <a:p>
                      <a:pPr marL="0" lvl="0" indent="0" algn="ctr" rtl="0">
                        <a:spcBef>
                          <a:spcPts val="0"/>
                        </a:spcBef>
                        <a:spcAft>
                          <a:spcPts val="0"/>
                        </a:spcAft>
                        <a:buNone/>
                      </a:pPr>
                      <a:endParaRPr>
                        <a:solidFill>
                          <a:srgbClr val="1D1A36"/>
                        </a:solidFill>
                        <a:latin typeface="Roboto Light"/>
                        <a:ea typeface="Roboto Light"/>
                        <a:cs typeface="Roboto Light"/>
                        <a:sym typeface="Roboto Light"/>
                      </a:endParaRPr>
                    </a:p>
                  </a:txBody>
                  <a:tcPr marL="0" marR="0" marT="0" marB="0" anchor="ctr">
                    <a:lnL w="9525" cap="flat" cmpd="sng">
                      <a:solidFill>
                        <a:srgbClr val="EFEFEF">
                          <a:alpha val="0"/>
                        </a:srgbClr>
                      </a:solidFill>
                      <a:prstDash val="solid"/>
                      <a:round/>
                      <a:headEnd type="none" w="sm" len="sm"/>
                      <a:tailEnd type="none" w="sm" len="sm"/>
                    </a:lnL>
                    <a:lnR w="9525" cap="flat" cmpd="sng">
                      <a:solidFill>
                        <a:srgbClr val="EFEFEF">
                          <a:alpha val="0"/>
                        </a:srgbClr>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61975">
                <a:tc>
                  <a:txBody>
                    <a:bodyPr/>
                    <a:lstStyle/>
                    <a:p>
                      <a:pPr marL="0" lvl="0" indent="0" algn="ctr" rtl="0">
                        <a:spcBef>
                          <a:spcPts val="0"/>
                        </a:spcBef>
                        <a:spcAft>
                          <a:spcPts val="0"/>
                        </a:spcAft>
                        <a:buNone/>
                      </a:pPr>
                      <a:r>
                        <a:rPr lang="en" sz="1000" b="1">
                          <a:solidFill>
                            <a:srgbClr val="000000"/>
                          </a:solidFill>
                          <a:latin typeface="Roboto"/>
                          <a:ea typeface="Roboto"/>
                          <a:cs typeface="Roboto"/>
                          <a:sym typeface="Roboto"/>
                        </a:rPr>
                        <a:t>Express</a:t>
                      </a:r>
                      <a:r>
                        <a:rPr lang="en" sz="1000">
                          <a:solidFill>
                            <a:srgbClr val="000000"/>
                          </a:solidFill>
                          <a:latin typeface="Roboto"/>
                          <a:ea typeface="Roboto"/>
                          <a:cs typeface="Roboto"/>
                          <a:sym typeface="Roboto"/>
                        </a:rPr>
                        <a:t> </a:t>
                      </a:r>
                      <a:br>
                        <a:rPr lang="en" sz="1000">
                          <a:solidFill>
                            <a:srgbClr val="000000"/>
                          </a:solidFill>
                          <a:latin typeface="Roboto"/>
                          <a:ea typeface="Roboto"/>
                          <a:cs typeface="Roboto"/>
                          <a:sym typeface="Roboto"/>
                        </a:rPr>
                      </a:br>
                      <a:r>
                        <a:rPr lang="en" sz="1000">
                          <a:solidFill>
                            <a:srgbClr val="000000"/>
                          </a:solidFill>
                          <a:latin typeface="Roboto Light"/>
                          <a:ea typeface="Roboto Light"/>
                          <a:cs typeface="Roboto Light"/>
                          <a:sym typeface="Roboto Light"/>
                        </a:rPr>
                        <a:t>Web Server</a:t>
                      </a:r>
                      <a:endParaRPr sz="1000">
                        <a:latin typeface="Roboto Light"/>
                        <a:ea typeface="Roboto Light"/>
                        <a:cs typeface="Roboto Light"/>
                        <a:sym typeface="Roboto Light"/>
                      </a:endParaRPr>
                    </a:p>
                  </a:txBody>
                  <a:tcPr marL="0" marR="0" marT="0" marB="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A9B7C0"/>
                    </a:solidFill>
                  </a:tcPr>
                </a:tc>
                <a:tc vMerge="1">
                  <a:txBody>
                    <a:bodyPr/>
                    <a:lstStyle/>
                    <a:p>
                      <a:endParaRPr lang="en-US"/>
                    </a:p>
                  </a:txBody>
                  <a:tcPr/>
                </a:tc>
                <a:extLst>
                  <a:ext uri="{0D108BD9-81ED-4DB2-BD59-A6C34878D82A}">
                    <a16:rowId xmlns:a16="http://schemas.microsoft.com/office/drawing/2014/main" val="10002"/>
                  </a:ext>
                </a:extLst>
              </a:tr>
              <a:tr h="790625">
                <a:tc>
                  <a:txBody>
                    <a:bodyPr/>
                    <a:lstStyle/>
                    <a:p>
                      <a:pPr marL="0" lvl="0" indent="0" algn="ctr" rtl="0">
                        <a:spcBef>
                          <a:spcPts val="0"/>
                        </a:spcBef>
                        <a:spcAft>
                          <a:spcPts val="0"/>
                        </a:spcAft>
                        <a:buNone/>
                      </a:pPr>
                      <a:endParaRPr sz="1000"/>
                    </a:p>
                  </a:txBody>
                  <a:tcPr marL="0" marR="0" marT="0" marB="0" anchor="ctr">
                    <a:lnL w="9525" cap="flat" cmpd="sng">
                      <a:solidFill>
                        <a:srgbClr val="EFEFEF">
                          <a:alpha val="0"/>
                        </a:srgbClr>
                      </a:solidFill>
                      <a:prstDash val="solid"/>
                      <a:round/>
                      <a:headEnd type="none" w="sm" len="sm"/>
                      <a:tailEnd type="none" w="sm" len="sm"/>
                    </a:lnL>
                    <a:lnR w="9525" cap="flat" cmpd="sng">
                      <a:solidFill>
                        <a:srgbClr val="EFEFEF">
                          <a:alpha val="0"/>
                        </a:srgbClr>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endParaRPr sz="1000">
                        <a:solidFill>
                          <a:srgbClr val="000000"/>
                        </a:solidFill>
                        <a:latin typeface="Roboto"/>
                        <a:ea typeface="Roboto"/>
                        <a:cs typeface="Roboto"/>
                        <a:sym typeface="Roboto"/>
                      </a:endParaRPr>
                    </a:p>
                  </a:txBody>
                  <a:tcPr marL="0" marR="0" marT="0" marB="0" anchor="ctr">
                    <a:lnL w="9525" cap="flat" cmpd="sng">
                      <a:solidFill>
                        <a:srgbClr val="EFEFEF">
                          <a:alpha val="0"/>
                        </a:srgbClr>
                      </a:solidFill>
                      <a:prstDash val="solid"/>
                      <a:round/>
                      <a:headEnd type="none" w="sm" len="sm"/>
                      <a:tailEnd type="none" w="sm" len="sm"/>
                    </a:lnL>
                    <a:lnR w="9525" cap="flat" cmpd="sng">
                      <a:solidFill>
                        <a:srgbClr val="EFEFEF">
                          <a:alpha val="0"/>
                        </a:srgbClr>
                      </a:solidFill>
                      <a:prstDash val="solid"/>
                      <a:round/>
                      <a:headEnd type="none" w="sm" len="sm"/>
                      <a:tailEnd type="none" w="sm" len="sm"/>
                    </a:lnR>
                    <a:lnT w="9525" cap="flat" cmpd="sng">
                      <a:solidFill>
                        <a:srgbClr val="EFEFEF">
                          <a:alpha val="0"/>
                        </a:srgbClr>
                      </a:solidFill>
                      <a:prstDash val="solid"/>
                      <a:round/>
                      <a:headEnd type="none" w="sm" len="sm"/>
                      <a:tailEnd type="none" w="sm" len="sm"/>
                    </a:lnT>
                    <a:lnB w="9525" cap="flat" cmpd="sng">
                      <a:solidFill>
                        <a:srgbClr val="EFEFEF">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61975">
                <a:tc rowSpan="2">
                  <a:txBody>
                    <a:bodyPr/>
                    <a:lstStyle/>
                    <a:p>
                      <a:pPr marL="0" lvl="0" indent="0" algn="ctr" rtl="0">
                        <a:spcBef>
                          <a:spcPts val="0"/>
                        </a:spcBef>
                        <a:spcAft>
                          <a:spcPts val="0"/>
                        </a:spcAft>
                        <a:buNone/>
                      </a:pPr>
                      <a:r>
                        <a:rPr lang="en" sz="1000">
                          <a:solidFill>
                            <a:srgbClr val="000000"/>
                          </a:solidFill>
                          <a:latin typeface="Roboto"/>
                          <a:ea typeface="Roboto"/>
                          <a:cs typeface="Roboto"/>
                          <a:sym typeface="Roboto"/>
                        </a:rPr>
                        <a:t>Server-Side Scripts </a:t>
                      </a:r>
                      <a:br>
                        <a:rPr lang="en" sz="1000">
                          <a:solidFill>
                            <a:srgbClr val="000000"/>
                          </a:solidFill>
                          <a:latin typeface="Roboto"/>
                          <a:ea typeface="Roboto"/>
                          <a:cs typeface="Roboto"/>
                          <a:sym typeface="Roboto"/>
                        </a:rPr>
                      </a:br>
                      <a:r>
                        <a:rPr lang="en" sz="1000">
                          <a:solidFill>
                            <a:srgbClr val="000000"/>
                          </a:solidFill>
                          <a:latin typeface="Roboto"/>
                          <a:ea typeface="Roboto"/>
                          <a:cs typeface="Roboto"/>
                          <a:sym typeface="Roboto"/>
                        </a:rPr>
                        <a:t>and Services</a:t>
                      </a:r>
                      <a:endParaRPr/>
                    </a:p>
                  </a:txBody>
                  <a:tcPr marL="0" marR="0" marT="0" marB="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A9B7C0"/>
                    </a:solidFill>
                  </a:tcPr>
                </a:tc>
                <a:tc rowSpan="2">
                  <a:txBody>
                    <a:bodyPr/>
                    <a:lstStyle/>
                    <a:p>
                      <a:pPr marL="0" lvl="0" indent="0" algn="ctr" rtl="0">
                        <a:spcBef>
                          <a:spcPts val="0"/>
                        </a:spcBef>
                        <a:spcAft>
                          <a:spcPts val="0"/>
                        </a:spcAft>
                        <a:buNone/>
                      </a:pPr>
                      <a:r>
                        <a:rPr lang="en" sz="900" b="1">
                          <a:solidFill>
                            <a:srgbClr val="000000"/>
                          </a:solidFill>
                          <a:latin typeface="Roboto"/>
                          <a:ea typeface="Roboto"/>
                          <a:cs typeface="Roboto"/>
                          <a:sym typeface="Roboto"/>
                        </a:rPr>
                        <a:t>Raw Files</a:t>
                      </a:r>
                      <a:endParaRPr sz="1000">
                        <a:solidFill>
                          <a:srgbClr val="000000"/>
                        </a:solidFill>
                        <a:latin typeface="Roboto"/>
                        <a:ea typeface="Roboto"/>
                        <a:cs typeface="Roboto"/>
                        <a:sym typeface="Roboto"/>
                      </a:endParaRPr>
                    </a:p>
                  </a:txBody>
                  <a:tcPr marL="0" marR="0" marT="0" marB="91425">
                    <a:lnL w="9525" cap="flat" cmpd="sng">
                      <a:solidFill>
                        <a:srgbClr val="EFEFEF"/>
                      </a:solidFill>
                      <a:prstDash val="solid"/>
                      <a:round/>
                      <a:headEnd type="none" w="sm" len="sm"/>
                      <a:tailEnd type="none" w="sm" len="sm"/>
                    </a:lnL>
                    <a:lnR w="9525" cap="flat" cmpd="sng">
                      <a:solidFill>
                        <a:srgbClr val="EFEFEF">
                          <a:alpha val="0"/>
                        </a:srgbClr>
                      </a:solidFill>
                      <a:prstDash val="solid"/>
                      <a:round/>
                      <a:headEnd type="none" w="sm" len="sm"/>
                      <a:tailEnd type="none" w="sm" len="sm"/>
                    </a:lnR>
                    <a:lnT w="9525" cap="flat" cmpd="sng">
                      <a:solidFill>
                        <a:srgbClr val="EFEFEF">
                          <a:alpha val="0"/>
                        </a:srgbClr>
                      </a:solidFill>
                      <a:prstDash val="solid"/>
                      <a:round/>
                      <a:headEnd type="none" w="sm" len="sm"/>
                      <a:tailEnd type="none" w="sm" len="sm"/>
                    </a:lnT>
                    <a:lnB w="9525" cap="flat" cmpd="sng">
                      <a:solidFill>
                        <a:srgbClr val="EFEFEF">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61975">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5"/>
                  </a:ext>
                </a:extLst>
              </a:tr>
            </a:tbl>
          </a:graphicData>
        </a:graphic>
      </p:graphicFrame>
      <p:pic>
        <p:nvPicPr>
          <p:cNvPr id="2263" name="Google Shape;2263;p138"/>
          <p:cNvPicPr preferRelativeResize="0"/>
          <p:nvPr/>
        </p:nvPicPr>
        <p:blipFill>
          <a:blip r:embed="rId3">
            <a:alphaModFix/>
          </a:blip>
          <a:stretch>
            <a:fillRect/>
          </a:stretch>
        </p:blipFill>
        <p:spPr>
          <a:xfrm>
            <a:off x="7921024" y="4017926"/>
            <a:ext cx="517904" cy="668874"/>
          </a:xfrm>
          <a:prstGeom prst="rect">
            <a:avLst/>
          </a:prstGeom>
          <a:noFill/>
          <a:ln>
            <a:noFill/>
          </a:ln>
        </p:spPr>
      </p:pic>
      <p:pic>
        <p:nvPicPr>
          <p:cNvPr id="2264" name="Google Shape;2264;p138"/>
          <p:cNvPicPr preferRelativeResize="0"/>
          <p:nvPr/>
        </p:nvPicPr>
        <p:blipFill>
          <a:blip r:embed="rId4">
            <a:alphaModFix/>
          </a:blip>
          <a:stretch>
            <a:fillRect/>
          </a:stretch>
        </p:blipFill>
        <p:spPr>
          <a:xfrm>
            <a:off x="405976" y="3057062"/>
            <a:ext cx="946650" cy="786195"/>
          </a:xfrm>
          <a:prstGeom prst="rect">
            <a:avLst/>
          </a:prstGeom>
          <a:noFill/>
          <a:ln>
            <a:noFill/>
          </a:ln>
        </p:spPr>
      </p:pic>
      <p:sp>
        <p:nvSpPr>
          <p:cNvPr id="2265" name="Google Shape;2265;p138"/>
          <p:cNvSpPr txBox="1"/>
          <p:nvPr/>
        </p:nvSpPr>
        <p:spPr>
          <a:xfrm>
            <a:off x="405925" y="2895600"/>
            <a:ext cx="946500" cy="16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000000"/>
                </a:solidFill>
                <a:latin typeface="Roboto"/>
                <a:ea typeface="Roboto"/>
                <a:cs typeface="Roboto"/>
                <a:sym typeface="Roboto"/>
              </a:rPr>
              <a:t>USER</a:t>
            </a:r>
            <a:endParaRPr sz="1000">
              <a:latin typeface="Roboto"/>
              <a:ea typeface="Roboto"/>
              <a:cs typeface="Roboto"/>
              <a:sym typeface="Roboto"/>
            </a:endParaRPr>
          </a:p>
        </p:txBody>
      </p:sp>
      <p:sp>
        <p:nvSpPr>
          <p:cNvPr id="2266" name="Google Shape;2266;p138"/>
          <p:cNvSpPr/>
          <p:nvPr/>
        </p:nvSpPr>
        <p:spPr>
          <a:xfrm rot="10800000" flipH="1">
            <a:off x="1352626" y="3135150"/>
            <a:ext cx="504900" cy="274200"/>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38"/>
          <p:cNvSpPr/>
          <p:nvPr/>
        </p:nvSpPr>
        <p:spPr>
          <a:xfrm rot="10800000">
            <a:off x="1702975" y="3449275"/>
            <a:ext cx="525900" cy="274200"/>
          </a:xfrm>
          <a:prstGeom prst="homePlate">
            <a:avLst>
              <a:gd name="adj" fmla="val 50000"/>
            </a:avLst>
          </a:prstGeom>
          <a:solidFill>
            <a:srgbClr val="FF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38"/>
          <p:cNvSpPr/>
          <p:nvPr/>
        </p:nvSpPr>
        <p:spPr>
          <a:xfrm rot="-5400000" flipH="1">
            <a:off x="7732925" y="3158390"/>
            <a:ext cx="650400" cy="274200"/>
          </a:xfrm>
          <a:prstGeom prst="homePlate">
            <a:avLst>
              <a:gd name="adj" fmla="val 50000"/>
            </a:avLst>
          </a:prstGeom>
          <a:solidFill>
            <a:srgbClr val="FF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38"/>
          <p:cNvSpPr/>
          <p:nvPr/>
        </p:nvSpPr>
        <p:spPr>
          <a:xfrm rot="-5400000">
            <a:off x="8023125" y="3360465"/>
            <a:ext cx="650400" cy="274200"/>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38"/>
          <p:cNvSpPr/>
          <p:nvPr/>
        </p:nvSpPr>
        <p:spPr>
          <a:xfrm rot="10800000">
            <a:off x="7103075" y="3373065"/>
            <a:ext cx="650400" cy="274200"/>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71" name="Google Shape;2271;p138"/>
          <p:cNvPicPr preferRelativeResize="0"/>
          <p:nvPr/>
        </p:nvPicPr>
        <p:blipFill>
          <a:blip r:embed="rId5">
            <a:alphaModFix/>
          </a:blip>
          <a:stretch>
            <a:fillRect/>
          </a:stretch>
        </p:blipFill>
        <p:spPr>
          <a:xfrm>
            <a:off x="7805775" y="2308075"/>
            <a:ext cx="633349" cy="749524"/>
          </a:xfrm>
          <a:prstGeom prst="rect">
            <a:avLst/>
          </a:prstGeom>
          <a:noFill/>
          <a:ln>
            <a:noFill/>
          </a:ln>
        </p:spPr>
      </p:pic>
      <p:sp>
        <p:nvSpPr>
          <p:cNvPr id="2272" name="Google Shape;2272;p138"/>
          <p:cNvSpPr txBox="1"/>
          <p:nvPr/>
        </p:nvSpPr>
        <p:spPr>
          <a:xfrm>
            <a:off x="7805625" y="2591413"/>
            <a:ext cx="633300" cy="385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800" b="1">
                <a:solidFill>
                  <a:srgbClr val="FFFFFF"/>
                </a:solidFill>
                <a:latin typeface="Roboto"/>
                <a:ea typeface="Roboto"/>
                <a:cs typeface="Roboto"/>
                <a:sym typeface="Roboto"/>
              </a:rPr>
              <a:t>MongoDB</a:t>
            </a:r>
            <a:endParaRPr sz="800" b="1">
              <a:solidFill>
                <a:srgbClr val="FFFFFF"/>
              </a:solidFill>
              <a:latin typeface="Roboto"/>
              <a:ea typeface="Roboto"/>
              <a:cs typeface="Roboto"/>
              <a:sym typeface="Roboto"/>
            </a:endParaRPr>
          </a:p>
          <a:p>
            <a:pPr marL="0" lvl="0" indent="0" algn="ctr" rtl="0">
              <a:spcBef>
                <a:spcPts val="0"/>
              </a:spcBef>
              <a:spcAft>
                <a:spcPts val="0"/>
              </a:spcAft>
              <a:buNone/>
            </a:pPr>
            <a:r>
              <a:rPr lang="en" sz="800">
                <a:solidFill>
                  <a:srgbClr val="FFFFFF"/>
                </a:solidFill>
                <a:latin typeface="Roboto Light"/>
                <a:ea typeface="Roboto Light"/>
                <a:cs typeface="Roboto Light"/>
                <a:sym typeface="Roboto Light"/>
              </a:rPr>
              <a:t>Database</a:t>
            </a:r>
            <a:endParaRPr sz="800">
              <a:solidFill>
                <a:srgbClr val="FFFFFF"/>
              </a:solidFill>
              <a:latin typeface="Roboto Light"/>
              <a:ea typeface="Roboto Light"/>
              <a:cs typeface="Roboto Light"/>
              <a:sym typeface="Roboto Light"/>
            </a:endParaRPr>
          </a:p>
        </p:txBody>
      </p:sp>
      <p:sp>
        <p:nvSpPr>
          <p:cNvPr id="2273" name="Google Shape;2273;p138"/>
          <p:cNvSpPr txBox="1"/>
          <p:nvPr/>
        </p:nvSpPr>
        <p:spPr>
          <a:xfrm>
            <a:off x="4414775" y="3022175"/>
            <a:ext cx="1540800" cy="27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b="1">
                <a:solidFill>
                  <a:srgbClr val="000000"/>
                </a:solidFill>
                <a:latin typeface="Roboto"/>
                <a:ea typeface="Roboto"/>
                <a:cs typeface="Roboto"/>
                <a:sym typeface="Roboto"/>
              </a:rPr>
              <a:t>Request</a:t>
            </a:r>
            <a:endParaRPr b="1">
              <a:latin typeface="Roboto"/>
              <a:ea typeface="Roboto"/>
              <a:cs typeface="Roboto"/>
              <a:sym typeface="Roboto"/>
            </a:endParaRPr>
          </a:p>
        </p:txBody>
      </p:sp>
      <p:sp>
        <p:nvSpPr>
          <p:cNvPr id="2274" name="Google Shape;2274;p138"/>
          <p:cNvSpPr txBox="1"/>
          <p:nvPr/>
        </p:nvSpPr>
        <p:spPr>
          <a:xfrm>
            <a:off x="4532900" y="3448825"/>
            <a:ext cx="1540800" cy="27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Roboto"/>
                <a:ea typeface="Roboto"/>
                <a:cs typeface="Roboto"/>
                <a:sym typeface="Roboto"/>
              </a:rPr>
              <a:t>Response</a:t>
            </a:r>
            <a:endParaRPr b="1">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79"/>
        <p:cNvGrpSpPr/>
        <p:nvPr/>
      </p:nvGrpSpPr>
      <p:grpSpPr>
        <a:xfrm>
          <a:off x="0" y="0"/>
          <a:ext cx="0" cy="0"/>
          <a:chOff x="0" y="0"/>
          <a:chExt cx="0" cy="0"/>
        </a:xfrm>
      </p:grpSpPr>
      <p:sp>
        <p:nvSpPr>
          <p:cNvPr id="2280" name="Google Shape;2280;p13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Deep Dive into Servers</a:t>
            </a:r>
            <a:endParaRPr/>
          </a:p>
        </p:txBody>
      </p:sp>
      <p:sp>
        <p:nvSpPr>
          <p:cNvPr id="2281" name="Google Shape;2281;p13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85"/>
        <p:cNvGrpSpPr/>
        <p:nvPr/>
      </p:nvGrpSpPr>
      <p:grpSpPr>
        <a:xfrm>
          <a:off x="0" y="0"/>
          <a:ext cx="0" cy="0"/>
          <a:chOff x="0" y="0"/>
          <a:chExt cx="0" cy="0"/>
        </a:xfrm>
      </p:grpSpPr>
      <p:pic>
        <p:nvPicPr>
          <p:cNvPr id="2286" name="Google Shape;2286;p140"/>
          <p:cNvPicPr preferRelativeResize="0"/>
          <p:nvPr/>
        </p:nvPicPr>
        <p:blipFill>
          <a:blip r:embed="rId3">
            <a:alphaModFix/>
          </a:blip>
          <a:stretch>
            <a:fillRect/>
          </a:stretch>
        </p:blipFill>
        <p:spPr>
          <a:xfrm>
            <a:off x="0" y="0"/>
            <a:ext cx="9144000" cy="5143503"/>
          </a:xfrm>
          <a:prstGeom prst="rect">
            <a:avLst/>
          </a:prstGeom>
          <a:noFill/>
          <a:ln>
            <a:noFill/>
          </a:ln>
        </p:spPr>
      </p:pic>
      <p:sp>
        <p:nvSpPr>
          <p:cNvPr id="2287" name="Google Shape;2287;p140"/>
          <p:cNvSpPr/>
          <p:nvPr/>
        </p:nvSpPr>
        <p:spPr>
          <a:xfrm>
            <a:off x="100" y="0"/>
            <a:ext cx="9144000" cy="12459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14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rPr>
              <a:t>Server hardware looks like large, ruggedized versions of desktop computers. </a:t>
            </a:r>
            <a:endParaRPr>
              <a:solidFill>
                <a:srgbClr val="FFFFFF"/>
              </a:solidFill>
            </a:endParaRPr>
          </a:p>
        </p:txBody>
      </p:sp>
      <p:sp>
        <p:nvSpPr>
          <p:cNvPr id="2289" name="Google Shape;2289;p14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Visualizing Servers</a:t>
            </a:r>
            <a:endParaRPr>
              <a:solidFill>
                <a:srgbClr val="FFFFFF"/>
              </a:solidFill>
            </a:endParaRPr>
          </a:p>
        </p:txBody>
      </p:sp>
      <p:cxnSp>
        <p:nvCxnSpPr>
          <p:cNvPr id="2290" name="Google Shape;2290;p140"/>
          <p:cNvCxnSpPr/>
          <p:nvPr/>
        </p:nvCxnSpPr>
        <p:spPr>
          <a:xfrm>
            <a:off x="274375" y="640080"/>
            <a:ext cx="8595600" cy="1020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94"/>
        <p:cNvGrpSpPr/>
        <p:nvPr/>
      </p:nvGrpSpPr>
      <p:grpSpPr>
        <a:xfrm>
          <a:off x="0" y="0"/>
          <a:ext cx="0" cy="0"/>
          <a:chOff x="0" y="0"/>
          <a:chExt cx="0" cy="0"/>
        </a:xfrm>
      </p:grpSpPr>
      <p:sp>
        <p:nvSpPr>
          <p:cNvPr id="2295" name="Google Shape;2295;p141"/>
          <p:cNvSpPr/>
          <p:nvPr/>
        </p:nvSpPr>
        <p:spPr>
          <a:xfrm rot="-8760339">
            <a:off x="3844894" y="2534003"/>
            <a:ext cx="626709" cy="113244"/>
          </a:xfrm>
          <a:prstGeom prst="homePlate">
            <a:avLst>
              <a:gd name="adj" fmla="val 50000"/>
            </a:avLst>
          </a:prstGeom>
          <a:solidFill>
            <a:srgbClr val="FF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141"/>
          <p:cNvSpPr/>
          <p:nvPr/>
        </p:nvSpPr>
        <p:spPr>
          <a:xfrm rot="2036725">
            <a:off x="3261577" y="2371080"/>
            <a:ext cx="896127" cy="113244"/>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41"/>
          <p:cNvSpPr/>
          <p:nvPr/>
        </p:nvSpPr>
        <p:spPr>
          <a:xfrm rot="-2039607" flipH="1">
            <a:off x="3717603" y="3488461"/>
            <a:ext cx="549993" cy="113244"/>
          </a:xfrm>
          <a:prstGeom prst="homePlate">
            <a:avLst>
              <a:gd name="adj" fmla="val 50000"/>
            </a:avLst>
          </a:prstGeom>
          <a:solidFill>
            <a:srgbClr val="FF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41"/>
          <p:cNvSpPr/>
          <p:nvPr/>
        </p:nvSpPr>
        <p:spPr>
          <a:xfrm rot="8763326" flipH="1">
            <a:off x="3176397" y="3615079"/>
            <a:ext cx="842958" cy="113244"/>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41"/>
          <p:cNvSpPr/>
          <p:nvPr/>
        </p:nvSpPr>
        <p:spPr>
          <a:xfrm rot="8760393" flipH="1">
            <a:off x="4781144" y="2516029"/>
            <a:ext cx="549993" cy="113244"/>
          </a:xfrm>
          <a:prstGeom prst="homePlate">
            <a:avLst>
              <a:gd name="adj" fmla="val 50000"/>
            </a:avLst>
          </a:prstGeom>
          <a:solidFill>
            <a:srgbClr val="FF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141"/>
          <p:cNvSpPr/>
          <p:nvPr/>
        </p:nvSpPr>
        <p:spPr>
          <a:xfrm rot="-2036725" flipH="1">
            <a:off x="5024838" y="2374580"/>
            <a:ext cx="896127" cy="113244"/>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141"/>
          <p:cNvSpPr/>
          <p:nvPr/>
        </p:nvSpPr>
        <p:spPr>
          <a:xfrm rot="2039607">
            <a:off x="4897694" y="3559074"/>
            <a:ext cx="549993" cy="113244"/>
          </a:xfrm>
          <a:prstGeom prst="homePlate">
            <a:avLst>
              <a:gd name="adj" fmla="val 50000"/>
            </a:avLst>
          </a:prstGeom>
          <a:solidFill>
            <a:srgbClr val="FF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141"/>
          <p:cNvSpPr/>
          <p:nvPr/>
        </p:nvSpPr>
        <p:spPr>
          <a:xfrm rot="-8762770">
            <a:off x="5156262" y="3652154"/>
            <a:ext cx="722976" cy="113244"/>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141"/>
          <p:cNvSpPr/>
          <p:nvPr/>
        </p:nvSpPr>
        <p:spPr>
          <a:xfrm rot="-5400000">
            <a:off x="4445050" y="3896213"/>
            <a:ext cx="354600" cy="113100"/>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141"/>
          <p:cNvSpPr/>
          <p:nvPr/>
        </p:nvSpPr>
        <p:spPr>
          <a:xfrm rot="5400000">
            <a:off x="4350675" y="3764150"/>
            <a:ext cx="284700" cy="113100"/>
          </a:xfrm>
          <a:prstGeom prst="homePlate">
            <a:avLst>
              <a:gd name="adj" fmla="val 50000"/>
            </a:avLst>
          </a:prstGeom>
          <a:solidFill>
            <a:srgbClr val="FF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41"/>
          <p:cNvSpPr/>
          <p:nvPr/>
        </p:nvSpPr>
        <p:spPr>
          <a:xfrm rot="-5400000" flipH="1">
            <a:off x="4375125" y="2387648"/>
            <a:ext cx="309600" cy="113100"/>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141"/>
          <p:cNvSpPr/>
          <p:nvPr/>
        </p:nvSpPr>
        <p:spPr>
          <a:xfrm rot="5400000" flipH="1">
            <a:off x="4465725" y="2458500"/>
            <a:ext cx="354600" cy="113100"/>
          </a:xfrm>
          <a:prstGeom prst="homePlate">
            <a:avLst>
              <a:gd name="adj" fmla="val 50000"/>
            </a:avLst>
          </a:prstGeom>
          <a:solidFill>
            <a:srgbClr val="FF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41"/>
          <p:cNvSpPr/>
          <p:nvPr/>
        </p:nvSpPr>
        <p:spPr>
          <a:xfrm rot="10800000" flipH="1">
            <a:off x="4957800" y="3038938"/>
            <a:ext cx="774900" cy="113100"/>
          </a:xfrm>
          <a:prstGeom prst="homePlate">
            <a:avLst>
              <a:gd name="adj" fmla="val 50000"/>
            </a:avLst>
          </a:prstGeom>
          <a:solidFill>
            <a:srgbClr val="FF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41"/>
          <p:cNvSpPr/>
          <p:nvPr/>
        </p:nvSpPr>
        <p:spPr>
          <a:xfrm rot="10800000">
            <a:off x="5114450" y="2922163"/>
            <a:ext cx="774900" cy="113100"/>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41"/>
          <p:cNvSpPr/>
          <p:nvPr/>
        </p:nvSpPr>
        <p:spPr>
          <a:xfrm rot="10800000">
            <a:off x="3396700" y="3037675"/>
            <a:ext cx="774900" cy="113100"/>
          </a:xfrm>
          <a:prstGeom prst="homePlate">
            <a:avLst>
              <a:gd name="adj" fmla="val 50000"/>
            </a:avLst>
          </a:prstGeom>
          <a:solidFill>
            <a:srgbClr val="FF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41"/>
          <p:cNvSpPr/>
          <p:nvPr/>
        </p:nvSpPr>
        <p:spPr>
          <a:xfrm rot="10800000" flipH="1">
            <a:off x="3254625" y="2922163"/>
            <a:ext cx="774900" cy="113100"/>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14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Visualizing Servers</a:t>
            </a:r>
            <a:endParaRPr/>
          </a:p>
        </p:txBody>
      </p:sp>
      <p:sp>
        <p:nvSpPr>
          <p:cNvPr id="2312" name="Google Shape;2312;p14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These machines and their code handle all requests coming in from the browsers accessing a website.</a:t>
            </a:r>
            <a:endParaRPr/>
          </a:p>
        </p:txBody>
      </p:sp>
      <p:sp>
        <p:nvSpPr>
          <p:cNvPr id="2313" name="Google Shape;2313;p14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grpSp>
        <p:nvGrpSpPr>
          <p:cNvPr id="2314" name="Google Shape;2314;p141"/>
          <p:cNvGrpSpPr/>
          <p:nvPr/>
        </p:nvGrpSpPr>
        <p:grpSpPr>
          <a:xfrm>
            <a:off x="4031029" y="2598883"/>
            <a:ext cx="1081931" cy="1176602"/>
            <a:chOff x="3816698" y="2405100"/>
            <a:chExt cx="1287400" cy="1400050"/>
          </a:xfrm>
        </p:grpSpPr>
        <p:pic>
          <p:nvPicPr>
            <p:cNvPr id="2315" name="Google Shape;2315;p141"/>
            <p:cNvPicPr preferRelativeResize="0"/>
            <p:nvPr/>
          </p:nvPicPr>
          <p:blipFill>
            <a:blip r:embed="rId3">
              <a:alphaModFix/>
            </a:blip>
            <a:stretch>
              <a:fillRect/>
            </a:stretch>
          </p:blipFill>
          <p:spPr>
            <a:xfrm>
              <a:off x="3816698" y="2405100"/>
              <a:ext cx="1287400" cy="1400050"/>
            </a:xfrm>
            <a:prstGeom prst="rect">
              <a:avLst/>
            </a:prstGeom>
            <a:noFill/>
            <a:ln>
              <a:noFill/>
            </a:ln>
          </p:spPr>
        </p:pic>
        <p:sp>
          <p:nvSpPr>
            <p:cNvPr id="2316" name="Google Shape;2316;p141"/>
            <p:cNvSpPr txBox="1"/>
            <p:nvPr/>
          </p:nvSpPr>
          <p:spPr>
            <a:xfrm>
              <a:off x="3929450" y="2518375"/>
              <a:ext cx="1019700" cy="291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Medium"/>
                  <a:ea typeface="Roboto Medium"/>
                  <a:cs typeface="Roboto Medium"/>
                  <a:sym typeface="Roboto Medium"/>
                </a:rPr>
                <a:t>Server</a:t>
              </a:r>
              <a:endParaRPr sz="1000">
                <a:solidFill>
                  <a:srgbClr val="FFFFFF"/>
                </a:solidFill>
                <a:latin typeface="Roboto"/>
                <a:ea typeface="Roboto"/>
                <a:cs typeface="Roboto"/>
                <a:sym typeface="Roboto"/>
              </a:endParaRPr>
            </a:p>
          </p:txBody>
        </p:sp>
      </p:grpSp>
      <p:grpSp>
        <p:nvGrpSpPr>
          <p:cNvPr id="2317" name="Google Shape;2317;p141"/>
          <p:cNvGrpSpPr/>
          <p:nvPr/>
        </p:nvGrpSpPr>
        <p:grpSpPr>
          <a:xfrm>
            <a:off x="4145250" y="1549200"/>
            <a:ext cx="853500" cy="765551"/>
            <a:chOff x="2287400" y="1655925"/>
            <a:chExt cx="853500" cy="765551"/>
          </a:xfrm>
        </p:grpSpPr>
        <p:pic>
          <p:nvPicPr>
            <p:cNvPr id="2318" name="Google Shape;2318;p141"/>
            <p:cNvPicPr preferRelativeResize="0"/>
            <p:nvPr/>
          </p:nvPicPr>
          <p:blipFill rotWithShape="1">
            <a:blip r:embed="rId4">
              <a:alphaModFix/>
            </a:blip>
            <a:srcRect/>
            <a:stretch/>
          </p:blipFill>
          <p:spPr>
            <a:xfrm>
              <a:off x="2287400" y="1655925"/>
              <a:ext cx="853500" cy="765551"/>
            </a:xfrm>
            <a:prstGeom prst="rect">
              <a:avLst/>
            </a:prstGeom>
            <a:noFill/>
            <a:ln>
              <a:noFill/>
            </a:ln>
          </p:spPr>
        </p:pic>
        <p:sp>
          <p:nvSpPr>
            <p:cNvPr id="2319" name="Google Shape;2319;p141"/>
            <p:cNvSpPr txBox="1"/>
            <p:nvPr/>
          </p:nvSpPr>
          <p:spPr>
            <a:xfrm>
              <a:off x="2303900" y="1784050"/>
              <a:ext cx="820500" cy="37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800" b="1">
                  <a:solidFill>
                    <a:schemeClr val="dk1"/>
                  </a:solidFill>
                  <a:latin typeface="Roboto"/>
                  <a:ea typeface="Roboto"/>
                  <a:cs typeface="Roboto"/>
                  <a:sym typeface="Roboto"/>
                </a:rPr>
                <a:t>Web Browser</a:t>
              </a:r>
              <a:r>
                <a:rPr lang="en" sz="800">
                  <a:solidFill>
                    <a:schemeClr val="dk1"/>
                  </a:solidFill>
                  <a:latin typeface="Roboto Light"/>
                  <a:ea typeface="Roboto Light"/>
                  <a:cs typeface="Roboto Light"/>
                  <a:sym typeface="Roboto Light"/>
                </a:rPr>
                <a:t> </a:t>
              </a:r>
              <a:br>
                <a:rPr lang="en" sz="800">
                  <a:solidFill>
                    <a:schemeClr val="dk1"/>
                  </a:solidFill>
                  <a:latin typeface="Roboto Light"/>
                  <a:ea typeface="Roboto Light"/>
                  <a:cs typeface="Roboto Light"/>
                  <a:sym typeface="Roboto Light"/>
                </a:rPr>
              </a:br>
              <a:r>
                <a:rPr lang="en" sz="800">
                  <a:solidFill>
                    <a:schemeClr val="dk1"/>
                  </a:solidFill>
                  <a:latin typeface="Roboto Light"/>
                  <a:ea typeface="Roboto Light"/>
                  <a:cs typeface="Roboto Light"/>
                  <a:sym typeface="Roboto Light"/>
                </a:rPr>
                <a:t>(Client)</a:t>
              </a:r>
              <a:endParaRPr sz="800">
                <a:latin typeface="Roboto Light"/>
                <a:ea typeface="Roboto Light"/>
                <a:cs typeface="Roboto Light"/>
                <a:sym typeface="Roboto Light"/>
              </a:endParaRPr>
            </a:p>
          </p:txBody>
        </p:sp>
      </p:grpSp>
      <p:grpSp>
        <p:nvGrpSpPr>
          <p:cNvPr id="2320" name="Google Shape;2320;p141"/>
          <p:cNvGrpSpPr/>
          <p:nvPr/>
        </p:nvGrpSpPr>
        <p:grpSpPr>
          <a:xfrm>
            <a:off x="5414800" y="1649950"/>
            <a:ext cx="853500" cy="765551"/>
            <a:chOff x="2287400" y="1655925"/>
            <a:chExt cx="853500" cy="765551"/>
          </a:xfrm>
        </p:grpSpPr>
        <p:pic>
          <p:nvPicPr>
            <p:cNvPr id="2321" name="Google Shape;2321;p141"/>
            <p:cNvPicPr preferRelativeResize="0"/>
            <p:nvPr/>
          </p:nvPicPr>
          <p:blipFill rotWithShape="1">
            <a:blip r:embed="rId4">
              <a:alphaModFix/>
            </a:blip>
            <a:srcRect/>
            <a:stretch/>
          </p:blipFill>
          <p:spPr>
            <a:xfrm>
              <a:off x="2287400" y="1655925"/>
              <a:ext cx="853500" cy="765551"/>
            </a:xfrm>
            <a:prstGeom prst="rect">
              <a:avLst/>
            </a:prstGeom>
            <a:noFill/>
            <a:ln>
              <a:noFill/>
            </a:ln>
          </p:spPr>
        </p:pic>
        <p:sp>
          <p:nvSpPr>
            <p:cNvPr id="2322" name="Google Shape;2322;p141"/>
            <p:cNvSpPr txBox="1"/>
            <p:nvPr/>
          </p:nvSpPr>
          <p:spPr>
            <a:xfrm>
              <a:off x="2303900" y="1784050"/>
              <a:ext cx="820500" cy="37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800" b="1">
                  <a:solidFill>
                    <a:schemeClr val="dk1"/>
                  </a:solidFill>
                  <a:latin typeface="Roboto"/>
                  <a:ea typeface="Roboto"/>
                  <a:cs typeface="Roboto"/>
                  <a:sym typeface="Roboto"/>
                </a:rPr>
                <a:t>Web Browser</a:t>
              </a:r>
              <a:r>
                <a:rPr lang="en" sz="800">
                  <a:solidFill>
                    <a:schemeClr val="dk1"/>
                  </a:solidFill>
                  <a:latin typeface="Roboto Light"/>
                  <a:ea typeface="Roboto Light"/>
                  <a:cs typeface="Roboto Light"/>
                  <a:sym typeface="Roboto Light"/>
                </a:rPr>
                <a:t> </a:t>
              </a:r>
              <a:br>
                <a:rPr lang="en" sz="800">
                  <a:solidFill>
                    <a:schemeClr val="dk1"/>
                  </a:solidFill>
                  <a:latin typeface="Roboto Light"/>
                  <a:ea typeface="Roboto Light"/>
                  <a:cs typeface="Roboto Light"/>
                  <a:sym typeface="Roboto Light"/>
                </a:rPr>
              </a:br>
              <a:r>
                <a:rPr lang="en" sz="800">
                  <a:solidFill>
                    <a:schemeClr val="dk1"/>
                  </a:solidFill>
                  <a:latin typeface="Roboto Light"/>
                  <a:ea typeface="Roboto Light"/>
                  <a:cs typeface="Roboto Light"/>
                  <a:sym typeface="Roboto Light"/>
                </a:rPr>
                <a:t>(Client)</a:t>
              </a:r>
              <a:endParaRPr sz="800">
                <a:latin typeface="Roboto Light"/>
                <a:ea typeface="Roboto Light"/>
                <a:cs typeface="Roboto Light"/>
                <a:sym typeface="Roboto Light"/>
              </a:endParaRPr>
            </a:p>
          </p:txBody>
        </p:sp>
      </p:grpSp>
      <p:grpSp>
        <p:nvGrpSpPr>
          <p:cNvPr id="2323" name="Google Shape;2323;p141"/>
          <p:cNvGrpSpPr/>
          <p:nvPr/>
        </p:nvGrpSpPr>
        <p:grpSpPr>
          <a:xfrm>
            <a:off x="5795800" y="2804400"/>
            <a:ext cx="853500" cy="765551"/>
            <a:chOff x="2287400" y="1655925"/>
            <a:chExt cx="853500" cy="765551"/>
          </a:xfrm>
        </p:grpSpPr>
        <p:pic>
          <p:nvPicPr>
            <p:cNvPr id="2324" name="Google Shape;2324;p141"/>
            <p:cNvPicPr preferRelativeResize="0"/>
            <p:nvPr/>
          </p:nvPicPr>
          <p:blipFill rotWithShape="1">
            <a:blip r:embed="rId4">
              <a:alphaModFix/>
            </a:blip>
            <a:srcRect/>
            <a:stretch/>
          </p:blipFill>
          <p:spPr>
            <a:xfrm>
              <a:off x="2287400" y="1655925"/>
              <a:ext cx="853500" cy="765551"/>
            </a:xfrm>
            <a:prstGeom prst="rect">
              <a:avLst/>
            </a:prstGeom>
            <a:noFill/>
            <a:ln>
              <a:noFill/>
            </a:ln>
          </p:spPr>
        </p:pic>
        <p:sp>
          <p:nvSpPr>
            <p:cNvPr id="2325" name="Google Shape;2325;p141"/>
            <p:cNvSpPr txBox="1"/>
            <p:nvPr/>
          </p:nvSpPr>
          <p:spPr>
            <a:xfrm>
              <a:off x="2303900" y="1784050"/>
              <a:ext cx="820500" cy="37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800" b="1">
                  <a:solidFill>
                    <a:schemeClr val="dk1"/>
                  </a:solidFill>
                  <a:latin typeface="Roboto"/>
                  <a:ea typeface="Roboto"/>
                  <a:cs typeface="Roboto"/>
                  <a:sym typeface="Roboto"/>
                </a:rPr>
                <a:t>Web Browser</a:t>
              </a:r>
              <a:r>
                <a:rPr lang="en" sz="800">
                  <a:solidFill>
                    <a:schemeClr val="dk1"/>
                  </a:solidFill>
                  <a:latin typeface="Roboto Light"/>
                  <a:ea typeface="Roboto Light"/>
                  <a:cs typeface="Roboto Light"/>
                  <a:sym typeface="Roboto Light"/>
                </a:rPr>
                <a:t> </a:t>
              </a:r>
              <a:br>
                <a:rPr lang="en" sz="800">
                  <a:solidFill>
                    <a:schemeClr val="dk1"/>
                  </a:solidFill>
                  <a:latin typeface="Roboto Light"/>
                  <a:ea typeface="Roboto Light"/>
                  <a:cs typeface="Roboto Light"/>
                  <a:sym typeface="Roboto Light"/>
                </a:rPr>
              </a:br>
              <a:r>
                <a:rPr lang="en" sz="800">
                  <a:solidFill>
                    <a:schemeClr val="dk1"/>
                  </a:solidFill>
                  <a:latin typeface="Roboto Light"/>
                  <a:ea typeface="Roboto Light"/>
                  <a:cs typeface="Roboto Light"/>
                  <a:sym typeface="Roboto Light"/>
                </a:rPr>
                <a:t>(Client)</a:t>
              </a:r>
              <a:endParaRPr sz="800">
                <a:latin typeface="Roboto Light"/>
                <a:ea typeface="Roboto Light"/>
                <a:cs typeface="Roboto Light"/>
                <a:sym typeface="Roboto Light"/>
              </a:endParaRPr>
            </a:p>
          </p:txBody>
        </p:sp>
      </p:grpSp>
      <p:grpSp>
        <p:nvGrpSpPr>
          <p:cNvPr id="2326" name="Google Shape;2326;p141"/>
          <p:cNvGrpSpPr/>
          <p:nvPr/>
        </p:nvGrpSpPr>
        <p:grpSpPr>
          <a:xfrm>
            <a:off x="5414800" y="3775475"/>
            <a:ext cx="853500" cy="765551"/>
            <a:chOff x="2287400" y="1655925"/>
            <a:chExt cx="853500" cy="765551"/>
          </a:xfrm>
        </p:grpSpPr>
        <p:pic>
          <p:nvPicPr>
            <p:cNvPr id="2327" name="Google Shape;2327;p141"/>
            <p:cNvPicPr preferRelativeResize="0"/>
            <p:nvPr/>
          </p:nvPicPr>
          <p:blipFill rotWithShape="1">
            <a:blip r:embed="rId4">
              <a:alphaModFix/>
            </a:blip>
            <a:srcRect/>
            <a:stretch/>
          </p:blipFill>
          <p:spPr>
            <a:xfrm>
              <a:off x="2287400" y="1655925"/>
              <a:ext cx="853500" cy="765551"/>
            </a:xfrm>
            <a:prstGeom prst="rect">
              <a:avLst/>
            </a:prstGeom>
            <a:noFill/>
            <a:ln>
              <a:noFill/>
            </a:ln>
          </p:spPr>
        </p:pic>
        <p:sp>
          <p:nvSpPr>
            <p:cNvPr id="2328" name="Google Shape;2328;p141"/>
            <p:cNvSpPr txBox="1"/>
            <p:nvPr/>
          </p:nvSpPr>
          <p:spPr>
            <a:xfrm>
              <a:off x="2303900" y="1784050"/>
              <a:ext cx="820500" cy="37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800" b="1">
                  <a:solidFill>
                    <a:schemeClr val="dk1"/>
                  </a:solidFill>
                  <a:latin typeface="Roboto"/>
                  <a:ea typeface="Roboto"/>
                  <a:cs typeface="Roboto"/>
                  <a:sym typeface="Roboto"/>
                </a:rPr>
                <a:t>Web Browser</a:t>
              </a:r>
              <a:r>
                <a:rPr lang="en" sz="800">
                  <a:solidFill>
                    <a:schemeClr val="dk1"/>
                  </a:solidFill>
                  <a:latin typeface="Roboto Light"/>
                  <a:ea typeface="Roboto Light"/>
                  <a:cs typeface="Roboto Light"/>
                  <a:sym typeface="Roboto Light"/>
                </a:rPr>
                <a:t> </a:t>
              </a:r>
              <a:br>
                <a:rPr lang="en" sz="800">
                  <a:solidFill>
                    <a:schemeClr val="dk1"/>
                  </a:solidFill>
                  <a:latin typeface="Roboto Light"/>
                  <a:ea typeface="Roboto Light"/>
                  <a:cs typeface="Roboto Light"/>
                  <a:sym typeface="Roboto Light"/>
                </a:rPr>
              </a:br>
              <a:r>
                <a:rPr lang="en" sz="800">
                  <a:solidFill>
                    <a:schemeClr val="dk1"/>
                  </a:solidFill>
                  <a:latin typeface="Roboto Light"/>
                  <a:ea typeface="Roboto Light"/>
                  <a:cs typeface="Roboto Light"/>
                  <a:sym typeface="Roboto Light"/>
                </a:rPr>
                <a:t>(Client)</a:t>
              </a:r>
              <a:endParaRPr sz="800">
                <a:latin typeface="Roboto Light"/>
                <a:ea typeface="Roboto Light"/>
                <a:cs typeface="Roboto Light"/>
                <a:sym typeface="Roboto Light"/>
              </a:endParaRPr>
            </a:p>
          </p:txBody>
        </p:sp>
      </p:grpSp>
      <p:grpSp>
        <p:nvGrpSpPr>
          <p:cNvPr id="2329" name="Google Shape;2329;p141"/>
          <p:cNvGrpSpPr/>
          <p:nvPr/>
        </p:nvGrpSpPr>
        <p:grpSpPr>
          <a:xfrm>
            <a:off x="4145250" y="3963288"/>
            <a:ext cx="853500" cy="765551"/>
            <a:chOff x="2287400" y="1655925"/>
            <a:chExt cx="853500" cy="765551"/>
          </a:xfrm>
        </p:grpSpPr>
        <p:pic>
          <p:nvPicPr>
            <p:cNvPr id="2330" name="Google Shape;2330;p141"/>
            <p:cNvPicPr preferRelativeResize="0"/>
            <p:nvPr/>
          </p:nvPicPr>
          <p:blipFill rotWithShape="1">
            <a:blip r:embed="rId4">
              <a:alphaModFix/>
            </a:blip>
            <a:srcRect/>
            <a:stretch/>
          </p:blipFill>
          <p:spPr>
            <a:xfrm>
              <a:off x="2287400" y="1655925"/>
              <a:ext cx="853500" cy="765551"/>
            </a:xfrm>
            <a:prstGeom prst="rect">
              <a:avLst/>
            </a:prstGeom>
            <a:noFill/>
            <a:ln>
              <a:noFill/>
            </a:ln>
          </p:spPr>
        </p:pic>
        <p:sp>
          <p:nvSpPr>
            <p:cNvPr id="2331" name="Google Shape;2331;p141"/>
            <p:cNvSpPr txBox="1"/>
            <p:nvPr/>
          </p:nvSpPr>
          <p:spPr>
            <a:xfrm>
              <a:off x="2303900" y="1784050"/>
              <a:ext cx="820500" cy="37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800" b="1">
                  <a:solidFill>
                    <a:schemeClr val="dk1"/>
                  </a:solidFill>
                  <a:latin typeface="Roboto"/>
                  <a:ea typeface="Roboto"/>
                  <a:cs typeface="Roboto"/>
                  <a:sym typeface="Roboto"/>
                </a:rPr>
                <a:t>Web Browser</a:t>
              </a:r>
              <a:r>
                <a:rPr lang="en" sz="800">
                  <a:solidFill>
                    <a:schemeClr val="dk1"/>
                  </a:solidFill>
                  <a:latin typeface="Roboto Light"/>
                  <a:ea typeface="Roboto Light"/>
                  <a:cs typeface="Roboto Light"/>
                  <a:sym typeface="Roboto Light"/>
                </a:rPr>
                <a:t> </a:t>
              </a:r>
              <a:br>
                <a:rPr lang="en" sz="800">
                  <a:solidFill>
                    <a:schemeClr val="dk1"/>
                  </a:solidFill>
                  <a:latin typeface="Roboto Light"/>
                  <a:ea typeface="Roboto Light"/>
                  <a:cs typeface="Roboto Light"/>
                  <a:sym typeface="Roboto Light"/>
                </a:rPr>
              </a:br>
              <a:r>
                <a:rPr lang="en" sz="800">
                  <a:solidFill>
                    <a:schemeClr val="dk1"/>
                  </a:solidFill>
                  <a:latin typeface="Roboto Light"/>
                  <a:ea typeface="Roboto Light"/>
                  <a:cs typeface="Roboto Light"/>
                  <a:sym typeface="Roboto Light"/>
                </a:rPr>
                <a:t>(Client)</a:t>
              </a:r>
              <a:endParaRPr sz="800">
                <a:latin typeface="Roboto Light"/>
                <a:ea typeface="Roboto Light"/>
                <a:cs typeface="Roboto Light"/>
                <a:sym typeface="Roboto Light"/>
              </a:endParaRPr>
            </a:p>
          </p:txBody>
        </p:sp>
      </p:grpSp>
      <p:grpSp>
        <p:nvGrpSpPr>
          <p:cNvPr id="2332" name="Google Shape;2332;p141"/>
          <p:cNvGrpSpPr/>
          <p:nvPr/>
        </p:nvGrpSpPr>
        <p:grpSpPr>
          <a:xfrm>
            <a:off x="2516625" y="2807208"/>
            <a:ext cx="853500" cy="765551"/>
            <a:chOff x="2287400" y="1655925"/>
            <a:chExt cx="853500" cy="765551"/>
          </a:xfrm>
        </p:grpSpPr>
        <p:pic>
          <p:nvPicPr>
            <p:cNvPr id="2333" name="Google Shape;2333;p141"/>
            <p:cNvPicPr preferRelativeResize="0"/>
            <p:nvPr/>
          </p:nvPicPr>
          <p:blipFill rotWithShape="1">
            <a:blip r:embed="rId4">
              <a:alphaModFix/>
            </a:blip>
            <a:srcRect/>
            <a:stretch/>
          </p:blipFill>
          <p:spPr>
            <a:xfrm>
              <a:off x="2287400" y="1655925"/>
              <a:ext cx="853500" cy="765551"/>
            </a:xfrm>
            <a:prstGeom prst="rect">
              <a:avLst/>
            </a:prstGeom>
            <a:noFill/>
            <a:ln>
              <a:noFill/>
            </a:ln>
          </p:spPr>
        </p:pic>
        <p:sp>
          <p:nvSpPr>
            <p:cNvPr id="2334" name="Google Shape;2334;p141"/>
            <p:cNvSpPr txBox="1"/>
            <p:nvPr/>
          </p:nvSpPr>
          <p:spPr>
            <a:xfrm>
              <a:off x="2303900" y="1784050"/>
              <a:ext cx="820500" cy="37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800" b="1">
                  <a:solidFill>
                    <a:schemeClr val="dk1"/>
                  </a:solidFill>
                  <a:latin typeface="Roboto"/>
                  <a:ea typeface="Roboto"/>
                  <a:cs typeface="Roboto"/>
                  <a:sym typeface="Roboto"/>
                </a:rPr>
                <a:t>Web Browser</a:t>
              </a:r>
              <a:r>
                <a:rPr lang="en" sz="800">
                  <a:solidFill>
                    <a:schemeClr val="dk1"/>
                  </a:solidFill>
                  <a:latin typeface="Roboto Light"/>
                  <a:ea typeface="Roboto Light"/>
                  <a:cs typeface="Roboto Light"/>
                  <a:sym typeface="Roboto Light"/>
                </a:rPr>
                <a:t> </a:t>
              </a:r>
              <a:br>
                <a:rPr lang="en" sz="800">
                  <a:solidFill>
                    <a:schemeClr val="dk1"/>
                  </a:solidFill>
                  <a:latin typeface="Roboto Light"/>
                  <a:ea typeface="Roboto Light"/>
                  <a:cs typeface="Roboto Light"/>
                  <a:sym typeface="Roboto Light"/>
                </a:rPr>
              </a:br>
              <a:r>
                <a:rPr lang="en" sz="800">
                  <a:solidFill>
                    <a:schemeClr val="dk1"/>
                  </a:solidFill>
                  <a:latin typeface="Roboto Light"/>
                  <a:ea typeface="Roboto Light"/>
                  <a:cs typeface="Roboto Light"/>
                  <a:sym typeface="Roboto Light"/>
                </a:rPr>
                <a:t>(Client)</a:t>
              </a:r>
              <a:endParaRPr sz="800">
                <a:latin typeface="Roboto Light"/>
                <a:ea typeface="Roboto Light"/>
                <a:cs typeface="Roboto Light"/>
                <a:sym typeface="Roboto Light"/>
              </a:endParaRPr>
            </a:p>
          </p:txBody>
        </p:sp>
      </p:grpSp>
      <p:grpSp>
        <p:nvGrpSpPr>
          <p:cNvPr id="2335" name="Google Shape;2335;p141"/>
          <p:cNvGrpSpPr/>
          <p:nvPr/>
        </p:nvGrpSpPr>
        <p:grpSpPr>
          <a:xfrm>
            <a:off x="2976400" y="1649950"/>
            <a:ext cx="853500" cy="765551"/>
            <a:chOff x="2287400" y="1655925"/>
            <a:chExt cx="853500" cy="765551"/>
          </a:xfrm>
        </p:grpSpPr>
        <p:pic>
          <p:nvPicPr>
            <p:cNvPr id="2336" name="Google Shape;2336;p141"/>
            <p:cNvPicPr preferRelativeResize="0"/>
            <p:nvPr/>
          </p:nvPicPr>
          <p:blipFill rotWithShape="1">
            <a:blip r:embed="rId4">
              <a:alphaModFix/>
            </a:blip>
            <a:srcRect/>
            <a:stretch/>
          </p:blipFill>
          <p:spPr>
            <a:xfrm>
              <a:off x="2287400" y="1655925"/>
              <a:ext cx="853500" cy="765551"/>
            </a:xfrm>
            <a:prstGeom prst="rect">
              <a:avLst/>
            </a:prstGeom>
            <a:noFill/>
            <a:ln>
              <a:noFill/>
            </a:ln>
          </p:spPr>
        </p:pic>
        <p:sp>
          <p:nvSpPr>
            <p:cNvPr id="2337" name="Google Shape;2337;p141"/>
            <p:cNvSpPr txBox="1"/>
            <p:nvPr/>
          </p:nvSpPr>
          <p:spPr>
            <a:xfrm>
              <a:off x="2303900" y="1784050"/>
              <a:ext cx="820500" cy="37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800" b="1">
                  <a:solidFill>
                    <a:schemeClr val="dk1"/>
                  </a:solidFill>
                  <a:latin typeface="Roboto"/>
                  <a:ea typeface="Roboto"/>
                  <a:cs typeface="Roboto"/>
                  <a:sym typeface="Roboto"/>
                </a:rPr>
                <a:t>Web Browser</a:t>
              </a:r>
              <a:r>
                <a:rPr lang="en" sz="800">
                  <a:solidFill>
                    <a:schemeClr val="dk1"/>
                  </a:solidFill>
                  <a:latin typeface="Roboto Light"/>
                  <a:ea typeface="Roboto Light"/>
                  <a:cs typeface="Roboto Light"/>
                  <a:sym typeface="Roboto Light"/>
                </a:rPr>
                <a:t> </a:t>
              </a:r>
              <a:br>
                <a:rPr lang="en" sz="800">
                  <a:solidFill>
                    <a:schemeClr val="dk1"/>
                  </a:solidFill>
                  <a:latin typeface="Roboto Light"/>
                  <a:ea typeface="Roboto Light"/>
                  <a:cs typeface="Roboto Light"/>
                  <a:sym typeface="Roboto Light"/>
                </a:rPr>
              </a:br>
              <a:r>
                <a:rPr lang="en" sz="800">
                  <a:solidFill>
                    <a:schemeClr val="dk1"/>
                  </a:solidFill>
                  <a:latin typeface="Roboto Light"/>
                  <a:ea typeface="Roboto Light"/>
                  <a:cs typeface="Roboto Light"/>
                  <a:sym typeface="Roboto Light"/>
                </a:rPr>
                <a:t>(Client)</a:t>
              </a:r>
              <a:endParaRPr sz="800">
                <a:latin typeface="Roboto Light"/>
                <a:ea typeface="Roboto Light"/>
                <a:cs typeface="Roboto Light"/>
                <a:sym typeface="Roboto Light"/>
              </a:endParaRPr>
            </a:p>
          </p:txBody>
        </p:sp>
      </p:grpSp>
      <p:grpSp>
        <p:nvGrpSpPr>
          <p:cNvPr id="2338" name="Google Shape;2338;p141"/>
          <p:cNvGrpSpPr/>
          <p:nvPr/>
        </p:nvGrpSpPr>
        <p:grpSpPr>
          <a:xfrm>
            <a:off x="2976400" y="3775475"/>
            <a:ext cx="853500" cy="765551"/>
            <a:chOff x="2287400" y="1655925"/>
            <a:chExt cx="853500" cy="765551"/>
          </a:xfrm>
        </p:grpSpPr>
        <p:pic>
          <p:nvPicPr>
            <p:cNvPr id="2339" name="Google Shape;2339;p141"/>
            <p:cNvPicPr preferRelativeResize="0"/>
            <p:nvPr/>
          </p:nvPicPr>
          <p:blipFill rotWithShape="1">
            <a:blip r:embed="rId4">
              <a:alphaModFix/>
            </a:blip>
            <a:srcRect/>
            <a:stretch/>
          </p:blipFill>
          <p:spPr>
            <a:xfrm>
              <a:off x="2287400" y="1655925"/>
              <a:ext cx="853500" cy="765551"/>
            </a:xfrm>
            <a:prstGeom prst="rect">
              <a:avLst/>
            </a:prstGeom>
            <a:noFill/>
            <a:ln>
              <a:noFill/>
            </a:ln>
          </p:spPr>
        </p:pic>
        <p:sp>
          <p:nvSpPr>
            <p:cNvPr id="2340" name="Google Shape;2340;p141"/>
            <p:cNvSpPr txBox="1"/>
            <p:nvPr/>
          </p:nvSpPr>
          <p:spPr>
            <a:xfrm>
              <a:off x="2303900" y="1784050"/>
              <a:ext cx="820500" cy="37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800" b="1">
                  <a:solidFill>
                    <a:schemeClr val="dk1"/>
                  </a:solidFill>
                  <a:latin typeface="Roboto"/>
                  <a:ea typeface="Roboto"/>
                  <a:cs typeface="Roboto"/>
                  <a:sym typeface="Roboto"/>
                </a:rPr>
                <a:t>Web Browser</a:t>
              </a:r>
              <a:r>
                <a:rPr lang="en" sz="800">
                  <a:solidFill>
                    <a:schemeClr val="dk1"/>
                  </a:solidFill>
                  <a:latin typeface="Roboto Light"/>
                  <a:ea typeface="Roboto Light"/>
                  <a:cs typeface="Roboto Light"/>
                  <a:sym typeface="Roboto Light"/>
                </a:rPr>
                <a:t> </a:t>
              </a:r>
              <a:br>
                <a:rPr lang="en" sz="800">
                  <a:solidFill>
                    <a:schemeClr val="dk1"/>
                  </a:solidFill>
                  <a:latin typeface="Roboto Light"/>
                  <a:ea typeface="Roboto Light"/>
                  <a:cs typeface="Roboto Light"/>
                  <a:sym typeface="Roboto Light"/>
                </a:rPr>
              </a:br>
              <a:r>
                <a:rPr lang="en" sz="800">
                  <a:solidFill>
                    <a:schemeClr val="dk1"/>
                  </a:solidFill>
                  <a:latin typeface="Roboto Light"/>
                  <a:ea typeface="Roboto Light"/>
                  <a:cs typeface="Roboto Light"/>
                  <a:sym typeface="Roboto Light"/>
                </a:rPr>
                <a:t>(Client)</a:t>
              </a:r>
              <a:endParaRPr sz="800">
                <a:latin typeface="Roboto Light"/>
                <a:ea typeface="Roboto Light"/>
                <a:cs typeface="Roboto Light"/>
                <a:sym typeface="Roboto Light"/>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45"/>
        <p:cNvGrpSpPr/>
        <p:nvPr/>
      </p:nvGrpSpPr>
      <p:grpSpPr>
        <a:xfrm>
          <a:off x="0" y="0"/>
          <a:ext cx="0" cy="0"/>
          <a:chOff x="0" y="0"/>
          <a:chExt cx="0" cy="0"/>
        </a:xfrm>
      </p:grpSpPr>
      <p:pic>
        <p:nvPicPr>
          <p:cNvPr id="2346" name="Google Shape;2346;p142"/>
          <p:cNvPicPr preferRelativeResize="0"/>
          <p:nvPr/>
        </p:nvPicPr>
        <p:blipFill>
          <a:blip r:embed="rId3">
            <a:alphaModFix/>
          </a:blip>
          <a:stretch>
            <a:fillRect/>
          </a:stretch>
        </p:blipFill>
        <p:spPr>
          <a:xfrm>
            <a:off x="0" y="0"/>
            <a:ext cx="9144000" cy="5143500"/>
          </a:xfrm>
          <a:prstGeom prst="rect">
            <a:avLst/>
          </a:prstGeom>
          <a:noFill/>
          <a:ln>
            <a:noFill/>
          </a:ln>
        </p:spPr>
      </p:pic>
      <p:sp>
        <p:nvSpPr>
          <p:cNvPr id="2347" name="Google Shape;2347;p14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Visualizing Servers</a:t>
            </a:r>
            <a:endParaRPr>
              <a:solidFill>
                <a:srgbClr val="FFFFFF"/>
              </a:solidFill>
            </a:endParaRPr>
          </a:p>
          <a:p>
            <a:pPr marL="0" lvl="0" indent="0" algn="l" rtl="0">
              <a:spcBef>
                <a:spcPts val="0"/>
              </a:spcBef>
              <a:spcAft>
                <a:spcPts val="0"/>
              </a:spcAft>
              <a:buNone/>
            </a:pPr>
            <a:endParaRPr>
              <a:solidFill>
                <a:srgbClr val="FFFFFF"/>
              </a:solidFill>
            </a:endParaRPr>
          </a:p>
        </p:txBody>
      </p:sp>
      <p:sp>
        <p:nvSpPr>
          <p:cNvPr id="2348" name="Google Shape;2348;p14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rPr>
              <a:t>Where does the server live?</a:t>
            </a:r>
            <a:endParaRPr>
              <a:solidFill>
                <a:srgbClr val="FFFFFF"/>
              </a:solidFill>
            </a:endParaRPr>
          </a:p>
        </p:txBody>
      </p:sp>
      <p:sp>
        <p:nvSpPr>
          <p:cNvPr id="2349" name="Google Shape;2349;p14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rgbClr val="FFFFFF"/>
                </a:solidFill>
              </a:rPr>
              <a:t>Intro to Node Servers</a:t>
            </a:r>
            <a:endParaRPr>
              <a:solidFill>
                <a:srgbClr val="FFFFFF"/>
              </a:solidFill>
            </a:endParaRPr>
          </a:p>
        </p:txBody>
      </p:sp>
      <p:cxnSp>
        <p:nvCxnSpPr>
          <p:cNvPr id="2350" name="Google Shape;2350;p142"/>
          <p:cNvCxnSpPr/>
          <p:nvPr/>
        </p:nvCxnSpPr>
        <p:spPr>
          <a:xfrm>
            <a:off x="274375" y="640080"/>
            <a:ext cx="8595600" cy="1020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55"/>
        <p:cNvGrpSpPr/>
        <p:nvPr/>
      </p:nvGrpSpPr>
      <p:grpSpPr>
        <a:xfrm>
          <a:off x="0" y="0"/>
          <a:ext cx="0" cy="0"/>
          <a:chOff x="0" y="0"/>
          <a:chExt cx="0" cy="0"/>
        </a:xfrm>
      </p:grpSpPr>
      <p:sp>
        <p:nvSpPr>
          <p:cNvPr id="2356" name="Google Shape;2356;p14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Where Do Servers Live?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357" name="Google Shape;2357;p14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sp>
        <p:nvSpPr>
          <p:cNvPr id="2358" name="Google Shape;2358;p143"/>
          <p:cNvSpPr/>
          <p:nvPr/>
        </p:nvSpPr>
        <p:spPr>
          <a:xfrm>
            <a:off x="1352550" y="845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43"/>
          <p:cNvSpPr txBox="1">
            <a:spLocks noGrp="1"/>
          </p:cNvSpPr>
          <p:nvPr>
            <p:ph type="subTitle" idx="1"/>
          </p:nvPr>
        </p:nvSpPr>
        <p:spPr>
          <a:xfrm>
            <a:off x="12225" y="86460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latin typeface="Roboto"/>
                <a:ea typeface="Roboto"/>
                <a:cs typeface="Roboto"/>
                <a:sym typeface="Roboto"/>
              </a:rPr>
              <a:t>Servers live in dedicated hardware intended to handle the requests and responses from many clients.</a:t>
            </a:r>
            <a:endParaRPr dirty="0">
              <a:latin typeface="Roboto"/>
              <a:ea typeface="Roboto"/>
              <a:cs typeface="Roboto"/>
              <a:sym typeface="Roboto"/>
            </a:endParaRPr>
          </a:p>
        </p:txBody>
      </p:sp>
      <p:sp>
        <p:nvSpPr>
          <p:cNvPr id="2360" name="Google Shape;2360;p143"/>
          <p:cNvSpPr/>
          <p:nvPr/>
        </p:nvSpPr>
        <p:spPr>
          <a:xfrm>
            <a:off x="1352550" y="1697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43"/>
          <p:cNvSpPr txBox="1">
            <a:spLocks noGrp="1"/>
          </p:cNvSpPr>
          <p:nvPr>
            <p:ph type="subTitle" idx="2"/>
          </p:nvPr>
        </p:nvSpPr>
        <p:spPr>
          <a:xfrm>
            <a:off x="-12225" y="17001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a:ea typeface="Roboto"/>
                <a:cs typeface="Roboto"/>
                <a:sym typeface="Roboto"/>
              </a:rPr>
              <a:t>Servers most often live on cloud platforms like AWS, </a:t>
            </a:r>
            <a:r>
              <a:rPr lang="en-US" sz="1800" dirty="0">
                <a:latin typeface="Roboto"/>
                <a:ea typeface="Roboto"/>
                <a:cs typeface="Roboto"/>
                <a:sym typeface="Roboto"/>
              </a:rPr>
              <a:t>Azure, </a:t>
            </a:r>
            <a:r>
              <a:rPr lang="en" sz="1800" dirty="0">
                <a:latin typeface="Roboto"/>
                <a:ea typeface="Roboto"/>
                <a:cs typeface="Roboto"/>
                <a:sym typeface="Roboto"/>
              </a:rPr>
              <a:t>Heroku, and Google Cloud.</a:t>
            </a:r>
            <a:endParaRPr sz="1800" dirty="0">
              <a:latin typeface="Roboto"/>
              <a:ea typeface="Roboto"/>
              <a:cs typeface="Roboto"/>
              <a:sym typeface="Roboto"/>
            </a:endParaRPr>
          </a:p>
        </p:txBody>
      </p:sp>
      <p:pic>
        <p:nvPicPr>
          <p:cNvPr id="2362" name="Google Shape;2362;p143"/>
          <p:cNvPicPr preferRelativeResize="0"/>
          <p:nvPr/>
        </p:nvPicPr>
        <p:blipFill rotWithShape="1">
          <a:blip r:embed="rId3">
            <a:alphaModFix/>
          </a:blip>
          <a:srcRect t="1830" b="1830"/>
          <a:stretch/>
        </p:blipFill>
        <p:spPr>
          <a:xfrm>
            <a:off x="429768" y="869411"/>
            <a:ext cx="785567" cy="606900"/>
          </a:xfrm>
          <a:prstGeom prst="rect">
            <a:avLst/>
          </a:prstGeom>
          <a:noFill/>
          <a:ln>
            <a:noFill/>
          </a:ln>
        </p:spPr>
      </p:pic>
      <p:pic>
        <p:nvPicPr>
          <p:cNvPr id="2363" name="Google Shape;2363;p143"/>
          <p:cNvPicPr preferRelativeResize="0"/>
          <p:nvPr/>
        </p:nvPicPr>
        <p:blipFill rotWithShape="1">
          <a:blip r:embed="rId4">
            <a:alphaModFix/>
          </a:blip>
          <a:srcRect t="228" b="238"/>
          <a:stretch/>
        </p:blipFill>
        <p:spPr>
          <a:xfrm>
            <a:off x="429768" y="1693698"/>
            <a:ext cx="785566" cy="606900"/>
          </a:xfrm>
          <a:prstGeom prst="rect">
            <a:avLst/>
          </a:prstGeom>
          <a:noFill/>
          <a:ln>
            <a:noFill/>
          </a:ln>
        </p:spPr>
      </p:pic>
      <p:pic>
        <p:nvPicPr>
          <p:cNvPr id="2364" name="Google Shape;2364;p143"/>
          <p:cNvPicPr preferRelativeResize="0"/>
          <p:nvPr/>
        </p:nvPicPr>
        <p:blipFill>
          <a:blip r:embed="rId5">
            <a:alphaModFix/>
          </a:blip>
          <a:stretch>
            <a:fillRect/>
          </a:stretch>
        </p:blipFill>
        <p:spPr>
          <a:xfrm>
            <a:off x="3535531" y="2444021"/>
            <a:ext cx="1999332" cy="217427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68"/>
        <p:cNvGrpSpPr/>
        <p:nvPr/>
      </p:nvGrpSpPr>
      <p:grpSpPr>
        <a:xfrm>
          <a:off x="0" y="0"/>
          <a:ext cx="0" cy="0"/>
          <a:chOff x="0" y="0"/>
          <a:chExt cx="0" cy="0"/>
        </a:xfrm>
      </p:grpSpPr>
      <p:sp>
        <p:nvSpPr>
          <p:cNvPr id="2369" name="Google Shape;2369;p14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Servers During Development</a:t>
            </a:r>
            <a:endParaRPr/>
          </a:p>
        </p:txBody>
      </p:sp>
      <p:sp>
        <p:nvSpPr>
          <p:cNvPr id="2370" name="Google Shape;2370;p14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endParaRPr/>
          </a:p>
        </p:txBody>
      </p:sp>
      <p:sp>
        <p:nvSpPr>
          <p:cNvPr id="2371" name="Google Shape;2371;p14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a:solidFill>
                  <a:schemeClr val="dk1"/>
                </a:solidFill>
              </a:rPr>
              <a:t>Intro to Node Servers</a:t>
            </a:r>
            <a:endParaRPr/>
          </a:p>
        </p:txBody>
      </p:sp>
      <p:sp>
        <p:nvSpPr>
          <p:cNvPr id="2372" name="Google Shape;2372;p144"/>
          <p:cNvSpPr/>
          <p:nvPr/>
        </p:nvSpPr>
        <p:spPr>
          <a:xfrm>
            <a:off x="1141275" y="11616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44"/>
          <p:cNvSpPr txBox="1">
            <a:spLocks noGrp="1"/>
          </p:cNvSpPr>
          <p:nvPr>
            <p:ph type="subTitle" idx="1"/>
          </p:nvPr>
        </p:nvSpPr>
        <p:spPr>
          <a:xfrm>
            <a:off x="-12150" y="1198450"/>
            <a:ext cx="91686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sz="1400" dirty="0">
                <a:latin typeface="Roboto"/>
                <a:ea typeface="Roboto"/>
                <a:cs typeface="Roboto"/>
                <a:sym typeface="Roboto"/>
              </a:rPr>
              <a:t>During development, our personal computers will simulate both the client and the server. </a:t>
            </a:r>
            <a:endParaRPr sz="1400" dirty="0">
              <a:latin typeface="Roboto"/>
              <a:ea typeface="Roboto"/>
              <a:cs typeface="Roboto"/>
              <a:sym typeface="Roboto"/>
            </a:endParaRPr>
          </a:p>
        </p:txBody>
      </p:sp>
      <p:sp>
        <p:nvSpPr>
          <p:cNvPr id="2374" name="Google Shape;2374;p144"/>
          <p:cNvSpPr/>
          <p:nvPr/>
        </p:nvSpPr>
        <p:spPr>
          <a:xfrm>
            <a:off x="1141350" y="17527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44"/>
          <p:cNvSpPr txBox="1">
            <a:spLocks noGrp="1"/>
          </p:cNvSpPr>
          <p:nvPr>
            <p:ph type="subTitle" idx="2"/>
          </p:nvPr>
        </p:nvSpPr>
        <p:spPr>
          <a:xfrm>
            <a:off x="-12100" y="1772650"/>
            <a:ext cx="86187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sz="1400" dirty="0">
                <a:latin typeface="Roboto"/>
                <a:ea typeface="Roboto"/>
                <a:cs typeface="Roboto"/>
                <a:sym typeface="Roboto"/>
              </a:rPr>
              <a:t>We will create a local server (</a:t>
            </a:r>
            <a:r>
              <a:rPr lang="en-US" sz="1400" dirty="0">
                <a:latin typeface="Roboto"/>
                <a:ea typeface="Roboto"/>
                <a:cs typeface="Roboto"/>
                <a:sym typeface="Roboto"/>
              </a:rPr>
              <a:t>l</a:t>
            </a:r>
            <a:r>
              <a:rPr lang="en" sz="1400" dirty="0">
                <a:latin typeface="Roboto"/>
                <a:ea typeface="Roboto"/>
                <a:cs typeface="Roboto"/>
                <a:sym typeface="Roboto"/>
              </a:rPr>
              <a:t>ocalhost) on our computer and then use our browser to interact with it. </a:t>
            </a:r>
            <a:endParaRPr sz="1400" dirty="0">
              <a:latin typeface="Roboto"/>
              <a:ea typeface="Roboto"/>
              <a:cs typeface="Roboto"/>
              <a:sym typeface="Roboto"/>
            </a:endParaRPr>
          </a:p>
        </p:txBody>
      </p:sp>
      <p:pic>
        <p:nvPicPr>
          <p:cNvPr id="2376" name="Google Shape;2376;p144"/>
          <p:cNvPicPr preferRelativeResize="0"/>
          <p:nvPr/>
        </p:nvPicPr>
        <p:blipFill rotWithShape="1">
          <a:blip r:embed="rId3">
            <a:alphaModFix/>
          </a:blip>
          <a:srcRect t="1774" b="1765"/>
          <a:stretch/>
        </p:blipFill>
        <p:spPr>
          <a:xfrm>
            <a:off x="429768" y="1185672"/>
            <a:ext cx="577805" cy="446400"/>
          </a:xfrm>
          <a:prstGeom prst="rect">
            <a:avLst/>
          </a:prstGeom>
          <a:noFill/>
          <a:ln>
            <a:noFill/>
          </a:ln>
        </p:spPr>
      </p:pic>
      <p:pic>
        <p:nvPicPr>
          <p:cNvPr id="2377" name="Google Shape;2377;p144"/>
          <p:cNvPicPr preferRelativeResize="0"/>
          <p:nvPr/>
        </p:nvPicPr>
        <p:blipFill rotWithShape="1">
          <a:blip r:embed="rId3">
            <a:alphaModFix/>
          </a:blip>
          <a:srcRect t="1774" b="1765"/>
          <a:stretch/>
        </p:blipFill>
        <p:spPr>
          <a:xfrm>
            <a:off x="429768" y="1772647"/>
            <a:ext cx="577805" cy="446400"/>
          </a:xfrm>
          <a:prstGeom prst="rect">
            <a:avLst/>
          </a:prstGeom>
          <a:noFill/>
          <a:ln>
            <a:noFill/>
          </a:ln>
        </p:spPr>
      </p:pic>
      <p:grpSp>
        <p:nvGrpSpPr>
          <p:cNvPr id="2378" name="Google Shape;2378;p144"/>
          <p:cNvGrpSpPr/>
          <p:nvPr/>
        </p:nvGrpSpPr>
        <p:grpSpPr>
          <a:xfrm>
            <a:off x="2801609" y="2528711"/>
            <a:ext cx="2667142" cy="2302981"/>
            <a:chOff x="2801525" y="2905650"/>
            <a:chExt cx="2230425" cy="1925891"/>
          </a:xfrm>
        </p:grpSpPr>
        <p:sp>
          <p:nvSpPr>
            <p:cNvPr id="2379" name="Google Shape;2379;p144"/>
            <p:cNvSpPr/>
            <p:nvPr/>
          </p:nvSpPr>
          <p:spPr>
            <a:xfrm rot="2036725">
              <a:off x="3309442" y="3885194"/>
              <a:ext cx="896127" cy="181972"/>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144"/>
            <p:cNvSpPr/>
            <p:nvPr/>
          </p:nvSpPr>
          <p:spPr>
            <a:xfrm rot="8763275" flipH="1">
              <a:off x="3309442" y="3692656"/>
              <a:ext cx="896127" cy="181972"/>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81" name="Google Shape;2381;p144"/>
            <p:cNvPicPr preferRelativeResize="0"/>
            <p:nvPr/>
          </p:nvPicPr>
          <p:blipFill>
            <a:blip r:embed="rId4">
              <a:alphaModFix/>
            </a:blip>
            <a:stretch>
              <a:fillRect/>
            </a:stretch>
          </p:blipFill>
          <p:spPr>
            <a:xfrm>
              <a:off x="4112450" y="3119200"/>
              <a:ext cx="919500" cy="999954"/>
            </a:xfrm>
            <a:prstGeom prst="rect">
              <a:avLst/>
            </a:prstGeom>
            <a:noFill/>
            <a:ln>
              <a:noFill/>
            </a:ln>
          </p:spPr>
        </p:pic>
        <p:pic>
          <p:nvPicPr>
            <p:cNvPr id="2382" name="Google Shape;2382;p144"/>
            <p:cNvPicPr preferRelativeResize="0"/>
            <p:nvPr/>
          </p:nvPicPr>
          <p:blipFill rotWithShape="1">
            <a:blip r:embed="rId5">
              <a:alphaModFix/>
            </a:blip>
            <a:srcRect/>
            <a:stretch/>
          </p:blipFill>
          <p:spPr>
            <a:xfrm>
              <a:off x="4180050" y="4128050"/>
              <a:ext cx="784299" cy="703491"/>
            </a:xfrm>
            <a:prstGeom prst="rect">
              <a:avLst/>
            </a:prstGeom>
            <a:noFill/>
            <a:ln>
              <a:noFill/>
            </a:ln>
          </p:spPr>
        </p:pic>
        <p:sp>
          <p:nvSpPr>
            <p:cNvPr id="2383" name="Google Shape;2383;p144"/>
            <p:cNvSpPr txBox="1"/>
            <p:nvPr/>
          </p:nvSpPr>
          <p:spPr>
            <a:xfrm>
              <a:off x="4161750" y="4171075"/>
              <a:ext cx="7842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b="1">
                  <a:solidFill>
                    <a:schemeClr val="dk1"/>
                  </a:solidFill>
                  <a:latin typeface="Roboto"/>
                  <a:ea typeface="Roboto"/>
                  <a:cs typeface="Roboto"/>
                  <a:sym typeface="Roboto"/>
                </a:rPr>
                <a:t>Browser</a:t>
              </a:r>
              <a:r>
                <a:rPr lang="en" sz="1000">
                  <a:solidFill>
                    <a:schemeClr val="dk1"/>
                  </a:solidFill>
                  <a:latin typeface="Roboto Light"/>
                  <a:ea typeface="Roboto Light"/>
                  <a:cs typeface="Roboto Light"/>
                  <a:sym typeface="Roboto Light"/>
                </a:rPr>
                <a:t> </a:t>
              </a:r>
              <a:endParaRPr sz="1000">
                <a:latin typeface="Roboto Light"/>
                <a:ea typeface="Roboto Light"/>
                <a:cs typeface="Roboto Light"/>
                <a:sym typeface="Roboto Light"/>
              </a:endParaRPr>
            </a:p>
          </p:txBody>
        </p:sp>
        <p:pic>
          <p:nvPicPr>
            <p:cNvPr id="2384" name="Google Shape;2384;p144"/>
            <p:cNvPicPr preferRelativeResize="0"/>
            <p:nvPr/>
          </p:nvPicPr>
          <p:blipFill rotWithShape="1">
            <a:blip r:embed="rId5">
              <a:alphaModFix/>
            </a:blip>
            <a:srcRect/>
            <a:stretch/>
          </p:blipFill>
          <p:spPr>
            <a:xfrm>
              <a:off x="2823975" y="3581963"/>
              <a:ext cx="784299" cy="703491"/>
            </a:xfrm>
            <a:prstGeom prst="rect">
              <a:avLst/>
            </a:prstGeom>
            <a:noFill/>
            <a:ln>
              <a:noFill/>
            </a:ln>
          </p:spPr>
        </p:pic>
        <p:sp>
          <p:nvSpPr>
            <p:cNvPr id="2385" name="Google Shape;2385;p144"/>
            <p:cNvSpPr txBox="1"/>
            <p:nvPr/>
          </p:nvSpPr>
          <p:spPr>
            <a:xfrm>
              <a:off x="4112450" y="2905650"/>
              <a:ext cx="852000" cy="36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b="1">
                  <a:solidFill>
                    <a:schemeClr val="dk1"/>
                  </a:solidFill>
                  <a:latin typeface="Roboto"/>
                  <a:ea typeface="Roboto"/>
                  <a:cs typeface="Roboto"/>
                  <a:sym typeface="Roboto"/>
                </a:rPr>
                <a:t>Localhost</a:t>
              </a:r>
              <a:endParaRPr sz="1000">
                <a:latin typeface="Roboto Light"/>
                <a:ea typeface="Roboto Light"/>
                <a:cs typeface="Roboto Light"/>
                <a:sym typeface="Roboto Light"/>
              </a:endParaRPr>
            </a:p>
          </p:txBody>
        </p:sp>
        <p:sp>
          <p:nvSpPr>
            <p:cNvPr id="2386" name="Google Shape;2386;p144"/>
            <p:cNvSpPr txBox="1"/>
            <p:nvPr/>
          </p:nvSpPr>
          <p:spPr>
            <a:xfrm>
              <a:off x="2801525" y="3650525"/>
              <a:ext cx="8067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Personal Computer</a:t>
              </a:r>
              <a:endParaRPr sz="1000">
                <a:latin typeface="Roboto"/>
                <a:ea typeface="Roboto"/>
                <a:cs typeface="Roboto"/>
                <a:sym typeface="Roboto"/>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926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2031"/>
        <p:cNvGrpSpPr/>
        <p:nvPr/>
      </p:nvGrpSpPr>
      <p:grpSpPr>
        <a:xfrm>
          <a:off x="0" y="0"/>
          <a:ext cx="0" cy="0"/>
          <a:chOff x="0" y="0"/>
          <a:chExt cx="0" cy="0"/>
        </a:xfrm>
      </p:grpSpPr>
      <p:sp>
        <p:nvSpPr>
          <p:cNvPr id="2032" name="Google Shape;2032;p11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Moment of Caution</a:t>
            </a:r>
            <a:endParaRPr/>
          </a:p>
        </p:txBody>
      </p:sp>
      <p:sp>
        <p:nvSpPr>
          <p:cNvPr id="2033" name="Google Shape;2033;p11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a:t>Intro to Node Servers</a:t>
            </a:r>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91"/>
        <p:cNvGrpSpPr/>
        <p:nvPr/>
      </p:nvGrpSpPr>
      <p:grpSpPr>
        <a:xfrm>
          <a:off x="0" y="0"/>
          <a:ext cx="0" cy="0"/>
          <a:chOff x="0" y="0"/>
          <a:chExt cx="0" cy="0"/>
        </a:xfrm>
      </p:grpSpPr>
      <p:sp>
        <p:nvSpPr>
          <p:cNvPr id="2392" name="Google Shape;2392;p145"/>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Building a Server</a:t>
            </a:r>
            <a:endParaRPr/>
          </a:p>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None/>
            </a:pPr>
            <a:endParaRPr/>
          </a:p>
        </p:txBody>
      </p:sp>
      <p:sp>
        <p:nvSpPr>
          <p:cNvPr id="2393" name="Google Shape;2393;p14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a:t>Server-Side!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97"/>
        <p:cNvGrpSpPr/>
        <p:nvPr/>
      </p:nvGrpSpPr>
      <p:grpSpPr>
        <a:xfrm>
          <a:off x="0" y="0"/>
          <a:ext cx="0" cy="0"/>
          <a:chOff x="0" y="0"/>
          <a:chExt cx="0" cy="0"/>
        </a:xfrm>
      </p:grpSpPr>
      <p:sp>
        <p:nvSpPr>
          <p:cNvPr id="2398" name="Google Shape;2398;p14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Building a Server</a:t>
            </a:r>
            <a:endParaRPr/>
          </a:p>
        </p:txBody>
      </p:sp>
      <p:sp>
        <p:nvSpPr>
          <p:cNvPr id="2399" name="Google Shape;2399;p14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sp>
        <p:nvSpPr>
          <p:cNvPr id="2400" name="Google Shape;2400;p146"/>
          <p:cNvSpPr/>
          <p:nvPr/>
        </p:nvSpPr>
        <p:spPr>
          <a:xfrm>
            <a:off x="1352550" y="845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146"/>
          <p:cNvSpPr txBox="1">
            <a:spLocks noGrp="1"/>
          </p:cNvSpPr>
          <p:nvPr>
            <p:ph type="subTitle" idx="1"/>
          </p:nvPr>
        </p:nvSpPr>
        <p:spPr>
          <a:xfrm>
            <a:off x="12225" y="86460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latin typeface="Roboto"/>
                <a:ea typeface="Roboto"/>
                <a:cs typeface="Roboto"/>
                <a:sym typeface="Roboto"/>
              </a:rPr>
              <a:t>For our purposes, “building a server” means writing code that handles what the server will do (</a:t>
            </a:r>
            <a:r>
              <a:rPr lang="en-US" dirty="0">
                <a:latin typeface="Roboto"/>
                <a:ea typeface="Roboto"/>
                <a:cs typeface="Roboto"/>
                <a:sym typeface="Roboto"/>
              </a:rPr>
              <a:t>back-end development</a:t>
            </a:r>
            <a:r>
              <a:rPr lang="en" dirty="0">
                <a:latin typeface="Roboto"/>
                <a:ea typeface="Roboto"/>
                <a:cs typeface="Roboto"/>
                <a:sym typeface="Roboto"/>
              </a:rPr>
              <a:t>.)</a:t>
            </a:r>
            <a:endParaRPr dirty="0">
              <a:latin typeface="Roboto"/>
              <a:ea typeface="Roboto"/>
              <a:cs typeface="Roboto"/>
              <a:sym typeface="Roboto"/>
            </a:endParaRPr>
          </a:p>
        </p:txBody>
      </p:sp>
      <p:sp>
        <p:nvSpPr>
          <p:cNvPr id="2402" name="Google Shape;2402;p146"/>
          <p:cNvSpPr/>
          <p:nvPr/>
        </p:nvSpPr>
        <p:spPr>
          <a:xfrm>
            <a:off x="1352550" y="1697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46"/>
          <p:cNvSpPr/>
          <p:nvPr/>
        </p:nvSpPr>
        <p:spPr>
          <a:xfrm>
            <a:off x="1352550" y="25404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46"/>
          <p:cNvSpPr txBox="1">
            <a:spLocks noGrp="1"/>
          </p:cNvSpPr>
          <p:nvPr>
            <p:ph type="subTitle" idx="2"/>
          </p:nvPr>
        </p:nvSpPr>
        <p:spPr>
          <a:xfrm>
            <a:off x="-12225" y="17001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a:ea typeface="Roboto"/>
                <a:cs typeface="Roboto"/>
                <a:sym typeface="Roboto"/>
              </a:rPr>
              <a:t>It’s important to note that even though you pay for server-side hardware, you still need to write the code that goes inside.</a:t>
            </a:r>
            <a:endParaRPr sz="1800" dirty="0">
              <a:latin typeface="Roboto"/>
              <a:ea typeface="Roboto"/>
              <a:cs typeface="Roboto"/>
              <a:sym typeface="Roboto"/>
            </a:endParaRPr>
          </a:p>
        </p:txBody>
      </p:sp>
      <p:sp>
        <p:nvSpPr>
          <p:cNvPr id="2405" name="Google Shape;2405;p146"/>
          <p:cNvSpPr txBox="1">
            <a:spLocks noGrp="1"/>
          </p:cNvSpPr>
          <p:nvPr>
            <p:ph type="subTitle" idx="3"/>
          </p:nvPr>
        </p:nvSpPr>
        <p:spPr>
          <a:xfrm>
            <a:off x="0" y="254287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a:ea typeface="Roboto"/>
                <a:cs typeface="Roboto"/>
                <a:sym typeface="Roboto"/>
              </a:rPr>
              <a:t>This code enables functions such as:</a:t>
            </a:r>
            <a:endParaRPr sz="1800" dirty="0">
              <a:latin typeface="Roboto"/>
              <a:ea typeface="Roboto"/>
              <a:cs typeface="Roboto"/>
              <a:sym typeface="Roboto"/>
            </a:endParaRPr>
          </a:p>
        </p:txBody>
      </p:sp>
      <p:pic>
        <p:nvPicPr>
          <p:cNvPr id="2406" name="Google Shape;2406;p146"/>
          <p:cNvPicPr preferRelativeResize="0"/>
          <p:nvPr/>
        </p:nvPicPr>
        <p:blipFill rotWithShape="1">
          <a:blip r:embed="rId3">
            <a:alphaModFix/>
          </a:blip>
          <a:srcRect t="1830" b="1830"/>
          <a:stretch/>
        </p:blipFill>
        <p:spPr>
          <a:xfrm>
            <a:off x="429768" y="869411"/>
            <a:ext cx="785567" cy="606900"/>
          </a:xfrm>
          <a:prstGeom prst="rect">
            <a:avLst/>
          </a:prstGeom>
          <a:noFill/>
          <a:ln>
            <a:noFill/>
          </a:ln>
        </p:spPr>
      </p:pic>
      <p:pic>
        <p:nvPicPr>
          <p:cNvPr id="2407" name="Google Shape;2407;p146"/>
          <p:cNvPicPr preferRelativeResize="0"/>
          <p:nvPr/>
        </p:nvPicPr>
        <p:blipFill rotWithShape="1">
          <a:blip r:embed="rId3">
            <a:alphaModFix/>
          </a:blip>
          <a:srcRect t="1830" b="1830"/>
          <a:stretch/>
        </p:blipFill>
        <p:spPr>
          <a:xfrm>
            <a:off x="429768" y="1693698"/>
            <a:ext cx="785567" cy="606900"/>
          </a:xfrm>
          <a:prstGeom prst="rect">
            <a:avLst/>
          </a:prstGeom>
          <a:noFill/>
          <a:ln>
            <a:noFill/>
          </a:ln>
        </p:spPr>
      </p:pic>
      <p:pic>
        <p:nvPicPr>
          <p:cNvPr id="2408" name="Google Shape;2408;p146"/>
          <p:cNvPicPr preferRelativeResize="0"/>
          <p:nvPr/>
        </p:nvPicPr>
        <p:blipFill rotWithShape="1">
          <a:blip r:embed="rId3">
            <a:alphaModFix/>
          </a:blip>
          <a:srcRect t="1830" b="1830"/>
          <a:stretch/>
        </p:blipFill>
        <p:spPr>
          <a:xfrm>
            <a:off x="429768" y="2548861"/>
            <a:ext cx="785567" cy="606900"/>
          </a:xfrm>
          <a:prstGeom prst="rect">
            <a:avLst/>
          </a:prstGeom>
          <a:noFill/>
          <a:ln>
            <a:noFill/>
          </a:ln>
        </p:spPr>
      </p:pic>
      <p:sp>
        <p:nvSpPr>
          <p:cNvPr id="2409" name="Google Shape;2409;p146"/>
          <p:cNvSpPr/>
          <p:nvPr/>
        </p:nvSpPr>
        <p:spPr>
          <a:xfrm>
            <a:off x="1930674" y="4133075"/>
            <a:ext cx="29787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46"/>
          <p:cNvSpPr txBox="1">
            <a:spLocks noGrp="1"/>
          </p:cNvSpPr>
          <p:nvPr>
            <p:ph type="subTitle" idx="4"/>
          </p:nvPr>
        </p:nvSpPr>
        <p:spPr>
          <a:xfrm>
            <a:off x="825849" y="4133200"/>
            <a:ext cx="4007100" cy="3657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Performing server-side processes</a:t>
            </a:r>
            <a:endParaRPr>
              <a:latin typeface="Roboto"/>
              <a:ea typeface="Roboto"/>
              <a:cs typeface="Roboto"/>
              <a:sym typeface="Roboto"/>
            </a:endParaRPr>
          </a:p>
        </p:txBody>
      </p:sp>
      <p:sp>
        <p:nvSpPr>
          <p:cNvPr id="2411" name="Google Shape;2411;p146"/>
          <p:cNvSpPr/>
          <p:nvPr/>
        </p:nvSpPr>
        <p:spPr>
          <a:xfrm>
            <a:off x="1930549" y="3256700"/>
            <a:ext cx="29787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46"/>
          <p:cNvSpPr txBox="1">
            <a:spLocks noGrp="1"/>
          </p:cNvSpPr>
          <p:nvPr>
            <p:ph type="subTitle" idx="5"/>
          </p:nvPr>
        </p:nvSpPr>
        <p:spPr>
          <a:xfrm>
            <a:off x="850575" y="3256825"/>
            <a:ext cx="4522800" cy="3771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dirty="0">
                <a:latin typeface="Roboto"/>
                <a:ea typeface="Roboto"/>
                <a:cs typeface="Roboto"/>
                <a:sym typeface="Roboto"/>
              </a:rPr>
              <a:t>Establishing connections to the database</a:t>
            </a:r>
            <a:endParaRPr dirty="0">
              <a:latin typeface="Roboto"/>
              <a:ea typeface="Roboto"/>
              <a:cs typeface="Roboto"/>
              <a:sym typeface="Roboto"/>
            </a:endParaRPr>
          </a:p>
        </p:txBody>
      </p:sp>
      <p:sp>
        <p:nvSpPr>
          <p:cNvPr id="2413" name="Google Shape;2413;p146"/>
          <p:cNvSpPr/>
          <p:nvPr/>
        </p:nvSpPr>
        <p:spPr>
          <a:xfrm>
            <a:off x="1930549" y="3694825"/>
            <a:ext cx="29787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46"/>
          <p:cNvSpPr txBox="1">
            <a:spLocks noGrp="1"/>
          </p:cNvSpPr>
          <p:nvPr>
            <p:ph type="subTitle" idx="6"/>
          </p:nvPr>
        </p:nvSpPr>
        <p:spPr>
          <a:xfrm>
            <a:off x="850575" y="3694950"/>
            <a:ext cx="3982500" cy="3771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Handling client-side URL requests</a:t>
            </a:r>
            <a:endParaRPr>
              <a:latin typeface="Roboto"/>
              <a:ea typeface="Roboto"/>
              <a:cs typeface="Roboto"/>
              <a:sym typeface="Roboto"/>
            </a:endParaRPr>
          </a:p>
        </p:txBody>
      </p:sp>
      <p:pic>
        <p:nvPicPr>
          <p:cNvPr id="2415" name="Google Shape;2415;p146"/>
          <p:cNvPicPr preferRelativeResize="0"/>
          <p:nvPr/>
        </p:nvPicPr>
        <p:blipFill rotWithShape="1">
          <a:blip r:embed="rId4">
            <a:alphaModFix/>
          </a:blip>
          <a:srcRect t="2552" b="2561"/>
          <a:stretch/>
        </p:blipFill>
        <p:spPr>
          <a:xfrm>
            <a:off x="1356531" y="3259697"/>
            <a:ext cx="475488" cy="361371"/>
          </a:xfrm>
          <a:prstGeom prst="rect">
            <a:avLst/>
          </a:prstGeom>
          <a:noFill/>
          <a:ln>
            <a:noFill/>
          </a:ln>
        </p:spPr>
      </p:pic>
      <p:pic>
        <p:nvPicPr>
          <p:cNvPr id="2416" name="Google Shape;2416;p146"/>
          <p:cNvPicPr preferRelativeResize="0"/>
          <p:nvPr/>
        </p:nvPicPr>
        <p:blipFill rotWithShape="1">
          <a:blip r:embed="rId4">
            <a:alphaModFix/>
          </a:blip>
          <a:srcRect t="2552" b="2561"/>
          <a:stretch/>
        </p:blipFill>
        <p:spPr>
          <a:xfrm>
            <a:off x="1356531" y="3707753"/>
            <a:ext cx="475488" cy="361371"/>
          </a:xfrm>
          <a:prstGeom prst="rect">
            <a:avLst/>
          </a:prstGeom>
          <a:noFill/>
          <a:ln>
            <a:noFill/>
          </a:ln>
        </p:spPr>
      </p:pic>
      <p:pic>
        <p:nvPicPr>
          <p:cNvPr id="2417" name="Google Shape;2417;p146"/>
          <p:cNvPicPr preferRelativeResize="0"/>
          <p:nvPr/>
        </p:nvPicPr>
        <p:blipFill rotWithShape="1">
          <a:blip r:embed="rId4">
            <a:alphaModFix/>
          </a:blip>
          <a:srcRect t="2552" b="2561"/>
          <a:stretch/>
        </p:blipFill>
        <p:spPr>
          <a:xfrm>
            <a:off x="1356531" y="4127072"/>
            <a:ext cx="475488" cy="361371"/>
          </a:xfrm>
          <a:prstGeom prst="rect">
            <a:avLst/>
          </a:prstGeom>
          <a:noFill/>
          <a:ln>
            <a:noFill/>
          </a:ln>
        </p:spPr>
      </p:pic>
      <p:sp>
        <p:nvSpPr>
          <p:cNvPr id="2418" name="Google Shape;2418;p146"/>
          <p:cNvSpPr/>
          <p:nvPr/>
        </p:nvSpPr>
        <p:spPr>
          <a:xfrm>
            <a:off x="5856899" y="3256638"/>
            <a:ext cx="29787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46"/>
          <p:cNvSpPr txBox="1">
            <a:spLocks noGrp="1"/>
          </p:cNvSpPr>
          <p:nvPr>
            <p:ph type="subTitle" idx="7"/>
          </p:nvPr>
        </p:nvSpPr>
        <p:spPr>
          <a:xfrm>
            <a:off x="4853125" y="3256763"/>
            <a:ext cx="3982500" cy="3771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Authenticating user requests</a:t>
            </a:r>
            <a:endParaRPr>
              <a:latin typeface="Roboto"/>
              <a:ea typeface="Roboto"/>
              <a:cs typeface="Roboto"/>
              <a:sym typeface="Roboto"/>
            </a:endParaRPr>
          </a:p>
        </p:txBody>
      </p:sp>
      <p:sp>
        <p:nvSpPr>
          <p:cNvPr id="2420" name="Google Shape;2420;p146"/>
          <p:cNvSpPr/>
          <p:nvPr/>
        </p:nvSpPr>
        <p:spPr>
          <a:xfrm>
            <a:off x="5856899" y="3694763"/>
            <a:ext cx="29787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2421" name="Google Shape;2421;p146"/>
          <p:cNvSpPr txBox="1">
            <a:spLocks noGrp="1"/>
          </p:cNvSpPr>
          <p:nvPr>
            <p:ph type="subTitle" idx="8"/>
          </p:nvPr>
        </p:nvSpPr>
        <p:spPr>
          <a:xfrm>
            <a:off x="4853125" y="3694888"/>
            <a:ext cx="3982500" cy="3771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sz="1200">
                <a:latin typeface="Roboto"/>
                <a:ea typeface="Roboto"/>
                <a:cs typeface="Roboto"/>
                <a:sym typeface="Roboto"/>
              </a:rPr>
              <a:t>Logging client requests</a:t>
            </a:r>
            <a:endParaRPr sz="1200">
              <a:latin typeface="Roboto"/>
              <a:ea typeface="Roboto"/>
              <a:cs typeface="Roboto"/>
              <a:sym typeface="Roboto"/>
            </a:endParaRPr>
          </a:p>
        </p:txBody>
      </p:sp>
      <p:pic>
        <p:nvPicPr>
          <p:cNvPr id="2422" name="Google Shape;2422;p146"/>
          <p:cNvPicPr preferRelativeResize="0"/>
          <p:nvPr/>
        </p:nvPicPr>
        <p:blipFill rotWithShape="1">
          <a:blip r:embed="rId4">
            <a:alphaModFix/>
          </a:blip>
          <a:srcRect t="2552" b="2561"/>
          <a:stretch/>
        </p:blipFill>
        <p:spPr>
          <a:xfrm>
            <a:off x="5282881" y="3259635"/>
            <a:ext cx="475488" cy="361371"/>
          </a:xfrm>
          <a:prstGeom prst="rect">
            <a:avLst/>
          </a:prstGeom>
          <a:noFill/>
          <a:ln>
            <a:noFill/>
          </a:ln>
        </p:spPr>
      </p:pic>
      <p:pic>
        <p:nvPicPr>
          <p:cNvPr id="2423" name="Google Shape;2423;p146"/>
          <p:cNvPicPr preferRelativeResize="0"/>
          <p:nvPr/>
        </p:nvPicPr>
        <p:blipFill rotWithShape="1">
          <a:blip r:embed="rId4">
            <a:alphaModFix/>
          </a:blip>
          <a:srcRect t="2552" b="2561"/>
          <a:stretch/>
        </p:blipFill>
        <p:spPr>
          <a:xfrm>
            <a:off x="5282881" y="3707691"/>
            <a:ext cx="475488" cy="36137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27"/>
        <p:cNvGrpSpPr/>
        <p:nvPr/>
      </p:nvGrpSpPr>
      <p:grpSpPr>
        <a:xfrm>
          <a:off x="0" y="0"/>
          <a:ext cx="0" cy="0"/>
          <a:chOff x="0" y="0"/>
          <a:chExt cx="0" cy="0"/>
        </a:xfrm>
      </p:grpSpPr>
      <p:sp>
        <p:nvSpPr>
          <p:cNvPr id="2428" name="Google Shape;2428;p14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Your Server: A Big Box</a:t>
            </a:r>
            <a:endParaRPr/>
          </a:p>
        </p:txBody>
      </p:sp>
      <p:sp>
        <p:nvSpPr>
          <p:cNvPr id="2429" name="Google Shape;2429;p14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a:t>Intro to Node Servers</a:t>
            </a:r>
            <a:endParaRPr/>
          </a:p>
        </p:txBody>
      </p:sp>
      <p:graphicFrame>
        <p:nvGraphicFramePr>
          <p:cNvPr id="2430" name="Google Shape;2430;p147"/>
          <p:cNvGraphicFramePr/>
          <p:nvPr>
            <p:extLst>
              <p:ext uri="{D42A27DB-BD31-4B8C-83A1-F6EECF244321}">
                <p14:modId xmlns:p14="http://schemas.microsoft.com/office/powerpoint/2010/main" val="1655384092"/>
              </p:ext>
            </p:extLst>
          </p:nvPr>
        </p:nvGraphicFramePr>
        <p:xfrm>
          <a:off x="4542925" y="872975"/>
          <a:ext cx="4327950" cy="3704400"/>
        </p:xfrm>
        <a:graphic>
          <a:graphicData uri="http://schemas.openxmlformats.org/drawingml/2006/table">
            <a:tbl>
              <a:tblPr>
                <a:noFill/>
                <a:tableStyleId>{9B4123F2-503B-4E7F-9CD5-D30B0A1BBFD7}</a:tableStyleId>
              </a:tblPr>
              <a:tblGrid>
                <a:gridCol w="2163975">
                  <a:extLst>
                    <a:ext uri="{9D8B030D-6E8A-4147-A177-3AD203B41FA5}">
                      <a16:colId xmlns:a16="http://schemas.microsoft.com/office/drawing/2014/main" val="20000"/>
                    </a:ext>
                  </a:extLst>
                </a:gridCol>
                <a:gridCol w="2163975">
                  <a:extLst>
                    <a:ext uri="{9D8B030D-6E8A-4147-A177-3AD203B41FA5}">
                      <a16:colId xmlns:a16="http://schemas.microsoft.com/office/drawing/2014/main" val="20001"/>
                    </a:ext>
                  </a:extLst>
                </a:gridCol>
              </a:tblGrid>
              <a:tr h="617400">
                <a:tc gridSpan="2">
                  <a:txBody>
                    <a:bodyPr/>
                    <a:lstStyle/>
                    <a:p>
                      <a:pPr marL="0" lvl="0" indent="0" algn="ctr" rtl="0">
                        <a:spcBef>
                          <a:spcPts val="0"/>
                        </a:spcBef>
                        <a:spcAft>
                          <a:spcPts val="0"/>
                        </a:spcAft>
                        <a:buNone/>
                      </a:pPr>
                      <a:r>
                        <a:rPr lang="en" sz="2400">
                          <a:solidFill>
                            <a:srgbClr val="FFFFFF"/>
                          </a:solidFill>
                          <a:latin typeface="Inconsolata"/>
                          <a:ea typeface="Inconsolata"/>
                          <a:cs typeface="Inconsolata"/>
                          <a:sym typeface="Inconsolata"/>
                        </a:rPr>
                        <a:t>Server</a:t>
                      </a:r>
                      <a:endParaRPr sz="2400">
                        <a:solidFill>
                          <a:srgbClr val="FFFFFF"/>
                        </a:solidFill>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hMerge="1">
                  <a:txBody>
                    <a:bodyPr/>
                    <a:lstStyle/>
                    <a:p>
                      <a:endParaRPr lang="en-US"/>
                    </a:p>
                  </a:txBody>
                  <a:tcPr/>
                </a:tc>
                <a:extLst>
                  <a:ext uri="{0D108BD9-81ED-4DB2-BD59-A6C34878D82A}">
                    <a16:rowId xmlns:a16="http://schemas.microsoft.com/office/drawing/2014/main" val="10000"/>
                  </a:ext>
                </a:extLst>
              </a:tr>
              <a:tr h="617400">
                <a:tc>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extLst>
                  <a:ext uri="{0D108BD9-81ED-4DB2-BD59-A6C34878D82A}">
                    <a16:rowId xmlns:a16="http://schemas.microsoft.com/office/drawing/2014/main" val="10001"/>
                  </a:ext>
                </a:extLst>
              </a:tr>
              <a:tr h="617400">
                <a:tc gridSpan="2">
                  <a:txBody>
                    <a:bodyPr/>
                    <a:lstStyle/>
                    <a:p>
                      <a:pPr marL="0" lvl="0" indent="0" algn="ctr" rtl="0">
                        <a:spcBef>
                          <a:spcPts val="0"/>
                        </a:spcBef>
                        <a:spcAft>
                          <a:spcPts val="0"/>
                        </a:spcAft>
                        <a:buNone/>
                      </a:pPr>
                      <a:endParaRPr dirty="0">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hMerge="1">
                  <a:txBody>
                    <a:bodyPr/>
                    <a:lstStyle/>
                    <a:p>
                      <a:endParaRPr lang="en-US"/>
                    </a:p>
                  </a:txBody>
                  <a:tcPr/>
                </a:tc>
                <a:extLst>
                  <a:ext uri="{0D108BD9-81ED-4DB2-BD59-A6C34878D82A}">
                    <a16:rowId xmlns:a16="http://schemas.microsoft.com/office/drawing/2014/main" val="10002"/>
                  </a:ext>
                </a:extLst>
              </a:tr>
              <a:tr h="617400">
                <a:tc>
                  <a:txBody>
                    <a:bodyPr/>
                    <a:lstStyle/>
                    <a:p>
                      <a:pPr marL="0" lvl="0" indent="0" algn="ctr" rtl="0">
                        <a:spcBef>
                          <a:spcPts val="0"/>
                        </a:spcBef>
                        <a:spcAft>
                          <a:spcPts val="0"/>
                        </a:spcAft>
                        <a:buNone/>
                      </a:pPr>
                      <a:endParaRPr dirty="0">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extLst>
                  <a:ext uri="{0D108BD9-81ED-4DB2-BD59-A6C34878D82A}">
                    <a16:rowId xmlns:a16="http://schemas.microsoft.com/office/drawing/2014/main" val="10003"/>
                  </a:ext>
                </a:extLst>
              </a:tr>
              <a:tr h="617400">
                <a:tc>
                  <a:txBody>
                    <a:bodyPr/>
                    <a:lstStyle/>
                    <a:p>
                      <a:pPr marL="0" lvl="0" indent="0" algn="ctr" rtl="0">
                        <a:spcBef>
                          <a:spcPts val="0"/>
                        </a:spcBef>
                        <a:spcAft>
                          <a:spcPts val="0"/>
                        </a:spcAft>
                        <a:buNone/>
                      </a:pPr>
                      <a:endParaRPr dirty="0">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extLst>
                  <a:ext uri="{0D108BD9-81ED-4DB2-BD59-A6C34878D82A}">
                    <a16:rowId xmlns:a16="http://schemas.microsoft.com/office/drawing/2014/main" val="10004"/>
                  </a:ext>
                </a:extLst>
              </a:tr>
              <a:tr h="617400">
                <a:tc gridSpan="2">
                  <a:txBody>
                    <a:bodyPr/>
                    <a:lstStyle/>
                    <a:p>
                      <a:pPr marL="0" lvl="0" indent="0" algn="ctr" rtl="0">
                        <a:spcBef>
                          <a:spcPts val="0"/>
                        </a:spcBef>
                        <a:spcAft>
                          <a:spcPts val="0"/>
                        </a:spcAft>
                        <a:buNone/>
                      </a:pPr>
                      <a:endParaRPr dirty="0">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hMerge="1">
                  <a:txBody>
                    <a:bodyPr/>
                    <a:lstStyle/>
                    <a:p>
                      <a:endParaRPr lang="en-US"/>
                    </a:p>
                  </a:txBody>
                  <a:tcPr/>
                </a:tc>
                <a:extLst>
                  <a:ext uri="{0D108BD9-81ED-4DB2-BD59-A6C34878D82A}">
                    <a16:rowId xmlns:a16="http://schemas.microsoft.com/office/drawing/2014/main" val="10005"/>
                  </a:ext>
                </a:extLst>
              </a:tr>
            </a:tbl>
          </a:graphicData>
        </a:graphic>
      </p:graphicFrame>
      <p:pic>
        <p:nvPicPr>
          <p:cNvPr id="2431" name="Google Shape;2431;p147"/>
          <p:cNvPicPr preferRelativeResize="0"/>
          <p:nvPr/>
        </p:nvPicPr>
        <p:blipFill rotWithShape="1">
          <a:blip r:embed="rId3">
            <a:alphaModFix/>
          </a:blip>
          <a:srcRect t="1774" b="1765"/>
          <a:stretch/>
        </p:blipFill>
        <p:spPr>
          <a:xfrm>
            <a:off x="429768" y="880872"/>
            <a:ext cx="577805" cy="446400"/>
          </a:xfrm>
          <a:prstGeom prst="rect">
            <a:avLst/>
          </a:prstGeom>
          <a:noFill/>
          <a:ln>
            <a:noFill/>
          </a:ln>
        </p:spPr>
      </p:pic>
      <p:sp>
        <p:nvSpPr>
          <p:cNvPr id="2432" name="Google Shape;2432;p147"/>
          <p:cNvSpPr txBox="1">
            <a:spLocks noGrp="1"/>
          </p:cNvSpPr>
          <p:nvPr>
            <p:ph type="subTitle" idx="1"/>
          </p:nvPr>
        </p:nvSpPr>
        <p:spPr>
          <a:xfrm>
            <a:off x="-12150" y="896112"/>
            <a:ext cx="4465200" cy="898800"/>
          </a:xfrm>
          <a:prstGeom prst="rect">
            <a:avLst/>
          </a:prstGeom>
          <a:noFill/>
          <a:ln>
            <a:noFill/>
          </a:ln>
        </p:spPr>
        <p:txBody>
          <a:bodyPr spcFirstLastPara="1" wrap="square" lIns="1143000" tIns="0" rIns="457200" bIns="0" anchor="t" anchorCtr="0">
            <a:noAutofit/>
          </a:bodyPr>
          <a:lstStyle/>
          <a:p>
            <a:pPr marL="0" lvl="0" indent="0" algn="l" rtl="0">
              <a:spcBef>
                <a:spcPts val="0"/>
              </a:spcBef>
              <a:spcAft>
                <a:spcPts val="0"/>
              </a:spcAft>
              <a:buNone/>
            </a:pPr>
            <a:r>
              <a:rPr lang="en">
                <a:latin typeface="Roboto"/>
                <a:ea typeface="Roboto"/>
                <a:cs typeface="Roboto"/>
                <a:sym typeface="Roboto"/>
              </a:rPr>
              <a:t>Throughout this week, imagine your server as a </a:t>
            </a:r>
            <a:r>
              <a:rPr lang="en" b="1">
                <a:latin typeface="Roboto"/>
                <a:ea typeface="Roboto"/>
                <a:cs typeface="Roboto"/>
                <a:sym typeface="Roboto"/>
              </a:rPr>
              <a:t>big, empty box</a:t>
            </a:r>
            <a:r>
              <a:rPr lang="en">
                <a:latin typeface="Roboto"/>
                <a:ea typeface="Roboto"/>
                <a:cs typeface="Roboto"/>
                <a:sym typeface="Roboto"/>
              </a:rPr>
              <a:t>.</a:t>
            </a:r>
            <a:endParaRPr>
              <a:latin typeface="Roboto"/>
              <a:ea typeface="Roboto"/>
              <a:cs typeface="Roboto"/>
              <a:sym typeface="Roboto"/>
            </a:endParaRPr>
          </a:p>
        </p:txBody>
      </p:sp>
      <p:pic>
        <p:nvPicPr>
          <p:cNvPr id="2433" name="Google Shape;2433;p147"/>
          <p:cNvPicPr preferRelativeResize="0"/>
          <p:nvPr/>
        </p:nvPicPr>
        <p:blipFill rotWithShape="1">
          <a:blip r:embed="rId3">
            <a:alphaModFix/>
          </a:blip>
          <a:srcRect t="1774" b="1765"/>
          <a:stretch/>
        </p:blipFill>
        <p:spPr>
          <a:xfrm>
            <a:off x="429768" y="2786645"/>
            <a:ext cx="577805" cy="446400"/>
          </a:xfrm>
          <a:prstGeom prst="rect">
            <a:avLst/>
          </a:prstGeom>
          <a:noFill/>
          <a:ln>
            <a:noFill/>
          </a:ln>
        </p:spPr>
      </p:pic>
      <p:sp>
        <p:nvSpPr>
          <p:cNvPr id="2434" name="Google Shape;2434;p147"/>
          <p:cNvSpPr txBox="1">
            <a:spLocks noGrp="1"/>
          </p:cNvSpPr>
          <p:nvPr>
            <p:ph type="subTitle" idx="2"/>
          </p:nvPr>
        </p:nvSpPr>
        <p:spPr>
          <a:xfrm>
            <a:off x="-12150" y="2801873"/>
            <a:ext cx="4651200" cy="898800"/>
          </a:xfrm>
          <a:prstGeom prst="rect">
            <a:avLst/>
          </a:prstGeom>
          <a:noFill/>
          <a:ln>
            <a:noFill/>
          </a:ln>
        </p:spPr>
        <p:txBody>
          <a:bodyPr spcFirstLastPara="1" wrap="square" lIns="1143000" tIns="0" rIns="457200" bIns="0" anchor="t" anchorCtr="0">
            <a:noAutofit/>
          </a:bodyPr>
          <a:lstStyle/>
          <a:p>
            <a:pPr marL="0" lvl="0" indent="0" algn="l" rtl="0">
              <a:spcBef>
                <a:spcPts val="0"/>
              </a:spcBef>
              <a:spcAft>
                <a:spcPts val="0"/>
              </a:spcAft>
              <a:buNone/>
            </a:pPr>
            <a:r>
              <a:rPr lang="en" sz="1600" dirty="0">
                <a:latin typeface="Roboto"/>
                <a:ea typeface="Roboto"/>
                <a:cs typeface="Roboto"/>
                <a:sym typeface="Roboto"/>
              </a:rPr>
              <a:t>We will add </a:t>
            </a:r>
            <a:r>
              <a:rPr lang="en" sz="1600" b="1" dirty="0">
                <a:latin typeface="Roboto"/>
                <a:ea typeface="Roboto"/>
                <a:cs typeface="Roboto"/>
                <a:sym typeface="Roboto"/>
              </a:rPr>
              <a:t>code</a:t>
            </a:r>
            <a:r>
              <a:rPr lang="en" sz="1600" dirty="0">
                <a:latin typeface="Roboto"/>
                <a:ea typeface="Roboto"/>
                <a:cs typeface="Roboto"/>
                <a:sym typeface="Roboto"/>
              </a:rPr>
              <a:t> snippets and </a:t>
            </a:r>
            <a:r>
              <a:rPr lang="en" sz="1600" b="1" dirty="0">
                <a:latin typeface="Roboto"/>
                <a:ea typeface="Roboto"/>
                <a:cs typeface="Roboto"/>
                <a:sym typeface="Roboto"/>
              </a:rPr>
              <a:t>modules</a:t>
            </a:r>
            <a:r>
              <a:rPr lang="en" sz="1600" dirty="0">
                <a:latin typeface="Roboto"/>
                <a:ea typeface="Roboto"/>
                <a:cs typeface="Roboto"/>
                <a:sym typeface="Roboto"/>
              </a:rPr>
              <a:t> to give our big, empty box the power to do stuff in response to all the requests that come in.</a:t>
            </a:r>
            <a:endParaRPr sz="1600" dirty="0">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38"/>
        <p:cNvGrpSpPr/>
        <p:nvPr/>
      </p:nvGrpSpPr>
      <p:grpSpPr>
        <a:xfrm>
          <a:off x="0" y="0"/>
          <a:ext cx="0" cy="0"/>
          <a:chOff x="0" y="0"/>
          <a:chExt cx="0" cy="0"/>
        </a:xfrm>
      </p:grpSpPr>
      <p:sp>
        <p:nvSpPr>
          <p:cNvPr id="2439" name="Google Shape;2439;p14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Inside the Box: Connections</a:t>
            </a:r>
            <a:endParaRPr/>
          </a:p>
        </p:txBody>
      </p:sp>
      <p:sp>
        <p:nvSpPr>
          <p:cNvPr id="2440" name="Google Shape;2440;p14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a:solidFill>
                  <a:schemeClr val="dk1"/>
                </a:solidFill>
              </a:rPr>
              <a:t>Intro to Node Servers</a:t>
            </a:r>
            <a:endParaRPr/>
          </a:p>
        </p:txBody>
      </p:sp>
      <p:graphicFrame>
        <p:nvGraphicFramePr>
          <p:cNvPr id="2441" name="Google Shape;2441;p148"/>
          <p:cNvGraphicFramePr/>
          <p:nvPr/>
        </p:nvGraphicFramePr>
        <p:xfrm>
          <a:off x="4542925" y="872975"/>
          <a:ext cx="4327950" cy="3704400"/>
        </p:xfrm>
        <a:graphic>
          <a:graphicData uri="http://schemas.openxmlformats.org/drawingml/2006/table">
            <a:tbl>
              <a:tblPr>
                <a:noFill/>
                <a:tableStyleId>{9B4123F2-503B-4E7F-9CD5-D30B0A1BBFD7}</a:tableStyleId>
              </a:tblPr>
              <a:tblGrid>
                <a:gridCol w="2163975">
                  <a:extLst>
                    <a:ext uri="{9D8B030D-6E8A-4147-A177-3AD203B41FA5}">
                      <a16:colId xmlns:a16="http://schemas.microsoft.com/office/drawing/2014/main" val="20000"/>
                    </a:ext>
                  </a:extLst>
                </a:gridCol>
                <a:gridCol w="2163975">
                  <a:extLst>
                    <a:ext uri="{9D8B030D-6E8A-4147-A177-3AD203B41FA5}">
                      <a16:colId xmlns:a16="http://schemas.microsoft.com/office/drawing/2014/main" val="20001"/>
                    </a:ext>
                  </a:extLst>
                </a:gridCol>
              </a:tblGrid>
              <a:tr h="617400">
                <a:tc gridSpan="2">
                  <a:txBody>
                    <a:bodyPr/>
                    <a:lstStyle/>
                    <a:p>
                      <a:pPr marL="0" lvl="0" indent="0" algn="ctr" rtl="0">
                        <a:spcBef>
                          <a:spcPts val="0"/>
                        </a:spcBef>
                        <a:spcAft>
                          <a:spcPts val="0"/>
                        </a:spcAft>
                        <a:buNone/>
                      </a:pPr>
                      <a:r>
                        <a:rPr lang="en" sz="2400">
                          <a:solidFill>
                            <a:srgbClr val="FFFFFF"/>
                          </a:solidFill>
                          <a:latin typeface="Inconsolata"/>
                          <a:ea typeface="Inconsolata"/>
                          <a:cs typeface="Inconsolata"/>
                          <a:sym typeface="Inconsolata"/>
                        </a:rPr>
                        <a:t>Server</a:t>
                      </a:r>
                      <a:endParaRPr sz="2400">
                        <a:solidFill>
                          <a:srgbClr val="FFFFFF"/>
                        </a:solidFill>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hMerge="1">
                  <a:txBody>
                    <a:bodyPr/>
                    <a:lstStyle/>
                    <a:p>
                      <a:endParaRPr lang="en-US"/>
                    </a:p>
                  </a:txBody>
                  <a:tcPr/>
                </a:tc>
                <a:extLst>
                  <a:ext uri="{0D108BD9-81ED-4DB2-BD59-A6C34878D82A}">
                    <a16:rowId xmlns:a16="http://schemas.microsoft.com/office/drawing/2014/main" val="10000"/>
                  </a:ext>
                </a:extLst>
              </a:tr>
              <a:tr h="617400">
                <a:tc>
                  <a:txBody>
                    <a:bodyPr/>
                    <a:lstStyle/>
                    <a:p>
                      <a:pPr marL="0" lvl="0" indent="0" algn="ctr" rtl="0">
                        <a:spcBef>
                          <a:spcPts val="0"/>
                        </a:spcBef>
                        <a:spcAft>
                          <a:spcPts val="0"/>
                        </a:spcAft>
                        <a:buNone/>
                      </a:pPr>
                      <a:r>
                        <a:rPr lang="en">
                          <a:latin typeface="Inconsolata"/>
                          <a:ea typeface="Inconsolata"/>
                          <a:cs typeface="Inconsolata"/>
                          <a:sym typeface="Inconsolata"/>
                        </a:rPr>
                        <a:t>Listen</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FFFF"/>
                    </a:solidFill>
                  </a:tcPr>
                </a:tc>
                <a:tc>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extLst>
                  <a:ext uri="{0D108BD9-81ED-4DB2-BD59-A6C34878D82A}">
                    <a16:rowId xmlns:a16="http://schemas.microsoft.com/office/drawing/2014/main" val="10001"/>
                  </a:ext>
                </a:extLst>
              </a:tr>
              <a:tr h="617400">
                <a:tc gridSpan="2">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hMerge="1">
                  <a:txBody>
                    <a:bodyPr/>
                    <a:lstStyle/>
                    <a:p>
                      <a:endParaRPr lang="en-US"/>
                    </a:p>
                  </a:txBody>
                  <a:tcPr/>
                </a:tc>
                <a:extLst>
                  <a:ext uri="{0D108BD9-81ED-4DB2-BD59-A6C34878D82A}">
                    <a16:rowId xmlns:a16="http://schemas.microsoft.com/office/drawing/2014/main" val="10002"/>
                  </a:ext>
                </a:extLst>
              </a:tr>
              <a:tr h="617400">
                <a:tc>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extLst>
                  <a:ext uri="{0D108BD9-81ED-4DB2-BD59-A6C34878D82A}">
                    <a16:rowId xmlns:a16="http://schemas.microsoft.com/office/drawing/2014/main" val="10003"/>
                  </a:ext>
                </a:extLst>
              </a:tr>
              <a:tr h="617400">
                <a:tc>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extLst>
                  <a:ext uri="{0D108BD9-81ED-4DB2-BD59-A6C34878D82A}">
                    <a16:rowId xmlns:a16="http://schemas.microsoft.com/office/drawing/2014/main" val="10004"/>
                  </a:ext>
                </a:extLst>
              </a:tr>
              <a:tr h="617400">
                <a:tc gridSpan="2">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hMerge="1">
                  <a:txBody>
                    <a:bodyPr/>
                    <a:lstStyle/>
                    <a:p>
                      <a:endParaRPr lang="en-US"/>
                    </a:p>
                  </a:txBody>
                  <a:tcPr/>
                </a:tc>
                <a:extLst>
                  <a:ext uri="{0D108BD9-81ED-4DB2-BD59-A6C34878D82A}">
                    <a16:rowId xmlns:a16="http://schemas.microsoft.com/office/drawing/2014/main" val="10005"/>
                  </a:ext>
                </a:extLst>
              </a:tr>
            </a:tbl>
          </a:graphicData>
        </a:graphic>
      </p:graphicFrame>
      <p:sp>
        <p:nvSpPr>
          <p:cNvPr id="2442" name="Google Shape;2442;p148"/>
          <p:cNvSpPr txBox="1">
            <a:spLocks noGrp="1"/>
          </p:cNvSpPr>
          <p:nvPr>
            <p:ph type="subTitle" idx="1"/>
          </p:nvPr>
        </p:nvSpPr>
        <p:spPr>
          <a:xfrm>
            <a:off x="0" y="675975"/>
            <a:ext cx="4328100" cy="1882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How do we allow the client to connect to the server? </a:t>
            </a:r>
            <a:endParaRPr/>
          </a:p>
          <a:p>
            <a:pPr marL="0" lvl="0" indent="0" algn="l" rtl="0">
              <a:spcBef>
                <a:spcPts val="0"/>
              </a:spcBef>
              <a:spcAft>
                <a:spcPts val="0"/>
              </a:spcAft>
              <a:buNone/>
            </a:pPr>
            <a:endParaRPr/>
          </a:p>
          <a:p>
            <a:pPr marL="0" lvl="0" indent="0" algn="l" rtl="0">
              <a:spcBef>
                <a:spcPts val="0"/>
              </a:spcBef>
              <a:spcAft>
                <a:spcPts val="0"/>
              </a:spcAft>
              <a:buNone/>
            </a:pPr>
            <a:r>
              <a:rPr lang="en"/>
              <a:t>We’ll add a listener to the server that allows it to </a:t>
            </a:r>
            <a:r>
              <a:rPr lang="en" b="1"/>
              <a:t>listen</a:t>
            </a:r>
            <a:r>
              <a:rPr lang="en"/>
              <a:t> for client requests.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46"/>
        <p:cNvGrpSpPr/>
        <p:nvPr/>
      </p:nvGrpSpPr>
      <p:grpSpPr>
        <a:xfrm>
          <a:off x="0" y="0"/>
          <a:ext cx="0" cy="0"/>
          <a:chOff x="0" y="0"/>
          <a:chExt cx="0" cy="0"/>
        </a:xfrm>
      </p:grpSpPr>
      <p:sp>
        <p:nvSpPr>
          <p:cNvPr id="2447" name="Google Shape;2447;p14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Inside the Box: Parsing</a:t>
            </a:r>
            <a:endParaRPr/>
          </a:p>
        </p:txBody>
      </p:sp>
      <p:sp>
        <p:nvSpPr>
          <p:cNvPr id="2448" name="Google Shape;2448;p14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graphicFrame>
        <p:nvGraphicFramePr>
          <p:cNvPr id="2449" name="Google Shape;2449;p149"/>
          <p:cNvGraphicFramePr/>
          <p:nvPr/>
        </p:nvGraphicFramePr>
        <p:xfrm>
          <a:off x="4542925" y="872975"/>
          <a:ext cx="4327950" cy="3704400"/>
        </p:xfrm>
        <a:graphic>
          <a:graphicData uri="http://schemas.openxmlformats.org/drawingml/2006/table">
            <a:tbl>
              <a:tblPr>
                <a:noFill/>
                <a:tableStyleId>{9B4123F2-503B-4E7F-9CD5-D30B0A1BBFD7}</a:tableStyleId>
              </a:tblPr>
              <a:tblGrid>
                <a:gridCol w="2163975">
                  <a:extLst>
                    <a:ext uri="{9D8B030D-6E8A-4147-A177-3AD203B41FA5}">
                      <a16:colId xmlns:a16="http://schemas.microsoft.com/office/drawing/2014/main" val="20000"/>
                    </a:ext>
                  </a:extLst>
                </a:gridCol>
                <a:gridCol w="2163975">
                  <a:extLst>
                    <a:ext uri="{9D8B030D-6E8A-4147-A177-3AD203B41FA5}">
                      <a16:colId xmlns:a16="http://schemas.microsoft.com/office/drawing/2014/main" val="20001"/>
                    </a:ext>
                  </a:extLst>
                </a:gridCol>
              </a:tblGrid>
              <a:tr h="617400">
                <a:tc gridSpan="2">
                  <a:txBody>
                    <a:bodyPr/>
                    <a:lstStyle/>
                    <a:p>
                      <a:pPr marL="0" lvl="0" indent="0" algn="ctr" rtl="0">
                        <a:spcBef>
                          <a:spcPts val="0"/>
                        </a:spcBef>
                        <a:spcAft>
                          <a:spcPts val="0"/>
                        </a:spcAft>
                        <a:buNone/>
                      </a:pPr>
                      <a:r>
                        <a:rPr lang="en" sz="2400">
                          <a:solidFill>
                            <a:srgbClr val="FFFFFF"/>
                          </a:solidFill>
                          <a:latin typeface="Inconsolata"/>
                          <a:ea typeface="Inconsolata"/>
                          <a:cs typeface="Inconsolata"/>
                          <a:sym typeface="Inconsolata"/>
                        </a:rPr>
                        <a:t>Server</a:t>
                      </a:r>
                      <a:endParaRPr sz="2400">
                        <a:solidFill>
                          <a:srgbClr val="FFFFFF"/>
                        </a:solidFill>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hMerge="1">
                  <a:txBody>
                    <a:bodyPr/>
                    <a:lstStyle/>
                    <a:p>
                      <a:endParaRPr lang="en-US"/>
                    </a:p>
                  </a:txBody>
                  <a:tcPr/>
                </a:tc>
                <a:extLst>
                  <a:ext uri="{0D108BD9-81ED-4DB2-BD59-A6C34878D82A}">
                    <a16:rowId xmlns:a16="http://schemas.microsoft.com/office/drawing/2014/main" val="10000"/>
                  </a:ext>
                </a:extLst>
              </a:tr>
              <a:tr h="617400">
                <a:tc>
                  <a:txBody>
                    <a:bodyPr/>
                    <a:lstStyle/>
                    <a:p>
                      <a:pPr marL="0" lvl="0" indent="0" algn="ctr" rtl="0">
                        <a:spcBef>
                          <a:spcPts val="0"/>
                        </a:spcBef>
                        <a:spcAft>
                          <a:spcPts val="0"/>
                        </a:spcAft>
                        <a:buNone/>
                      </a:pPr>
                      <a:r>
                        <a:rPr lang="en">
                          <a:latin typeface="Inconsolata"/>
                          <a:ea typeface="Inconsolata"/>
                          <a:cs typeface="Inconsolata"/>
                          <a:sym typeface="Inconsolata"/>
                        </a:rPr>
                        <a:t>Listen</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Inconsolata"/>
                          <a:ea typeface="Inconsolata"/>
                          <a:cs typeface="Inconsolata"/>
                          <a:sym typeface="Inconsolata"/>
                        </a:rPr>
                        <a:t>URL Parse</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FFFF"/>
                    </a:solidFill>
                  </a:tcPr>
                </a:tc>
                <a:extLst>
                  <a:ext uri="{0D108BD9-81ED-4DB2-BD59-A6C34878D82A}">
                    <a16:rowId xmlns:a16="http://schemas.microsoft.com/office/drawing/2014/main" val="10001"/>
                  </a:ext>
                </a:extLst>
              </a:tr>
              <a:tr h="617400">
                <a:tc gridSpan="2">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hMerge="1">
                  <a:txBody>
                    <a:bodyPr/>
                    <a:lstStyle/>
                    <a:p>
                      <a:endParaRPr lang="en-US"/>
                    </a:p>
                  </a:txBody>
                  <a:tcPr/>
                </a:tc>
                <a:extLst>
                  <a:ext uri="{0D108BD9-81ED-4DB2-BD59-A6C34878D82A}">
                    <a16:rowId xmlns:a16="http://schemas.microsoft.com/office/drawing/2014/main" val="10002"/>
                  </a:ext>
                </a:extLst>
              </a:tr>
              <a:tr h="617400">
                <a:tc>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extLst>
                  <a:ext uri="{0D108BD9-81ED-4DB2-BD59-A6C34878D82A}">
                    <a16:rowId xmlns:a16="http://schemas.microsoft.com/office/drawing/2014/main" val="10003"/>
                  </a:ext>
                </a:extLst>
              </a:tr>
              <a:tr h="617400">
                <a:tc>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extLst>
                  <a:ext uri="{0D108BD9-81ED-4DB2-BD59-A6C34878D82A}">
                    <a16:rowId xmlns:a16="http://schemas.microsoft.com/office/drawing/2014/main" val="10004"/>
                  </a:ext>
                </a:extLst>
              </a:tr>
              <a:tr h="617400">
                <a:tc gridSpan="2">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hMerge="1">
                  <a:txBody>
                    <a:bodyPr/>
                    <a:lstStyle/>
                    <a:p>
                      <a:endParaRPr lang="en-US"/>
                    </a:p>
                  </a:txBody>
                  <a:tcPr/>
                </a:tc>
                <a:extLst>
                  <a:ext uri="{0D108BD9-81ED-4DB2-BD59-A6C34878D82A}">
                    <a16:rowId xmlns:a16="http://schemas.microsoft.com/office/drawing/2014/main" val="10005"/>
                  </a:ext>
                </a:extLst>
              </a:tr>
            </a:tbl>
          </a:graphicData>
        </a:graphic>
      </p:graphicFrame>
      <p:sp>
        <p:nvSpPr>
          <p:cNvPr id="2450" name="Google Shape;2450;p149"/>
          <p:cNvSpPr txBox="1">
            <a:spLocks noGrp="1"/>
          </p:cNvSpPr>
          <p:nvPr>
            <p:ph type="subTitle" idx="1"/>
          </p:nvPr>
        </p:nvSpPr>
        <p:spPr>
          <a:xfrm>
            <a:off x="0" y="675975"/>
            <a:ext cx="3994200" cy="12570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 give the server the ability to </a:t>
            </a:r>
            <a:r>
              <a:rPr lang="en" b="1"/>
              <a:t>parse</a:t>
            </a:r>
            <a:r>
              <a:rPr lang="en"/>
              <a:t>, or interpret, URLs that the user requests.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54"/>
        <p:cNvGrpSpPr/>
        <p:nvPr/>
      </p:nvGrpSpPr>
      <p:grpSpPr>
        <a:xfrm>
          <a:off x="0" y="0"/>
          <a:ext cx="0" cy="0"/>
          <a:chOff x="0" y="0"/>
          <a:chExt cx="0" cy="0"/>
        </a:xfrm>
      </p:grpSpPr>
      <p:sp>
        <p:nvSpPr>
          <p:cNvPr id="2455" name="Google Shape;2455;p15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Inside the Box: Routing</a:t>
            </a:r>
            <a:endParaRPr/>
          </a:p>
        </p:txBody>
      </p:sp>
      <p:sp>
        <p:nvSpPr>
          <p:cNvPr id="2456" name="Google Shape;2456;p15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a:solidFill>
                  <a:schemeClr val="dk1"/>
                </a:solidFill>
              </a:rPr>
              <a:t>Intro to Node Servers</a:t>
            </a:r>
            <a:endParaRPr/>
          </a:p>
        </p:txBody>
      </p:sp>
      <p:graphicFrame>
        <p:nvGraphicFramePr>
          <p:cNvPr id="2457" name="Google Shape;2457;p150"/>
          <p:cNvGraphicFramePr/>
          <p:nvPr/>
        </p:nvGraphicFramePr>
        <p:xfrm>
          <a:off x="4542925" y="872975"/>
          <a:ext cx="4327950" cy="3704400"/>
        </p:xfrm>
        <a:graphic>
          <a:graphicData uri="http://schemas.openxmlformats.org/drawingml/2006/table">
            <a:tbl>
              <a:tblPr>
                <a:noFill/>
                <a:tableStyleId>{9B4123F2-503B-4E7F-9CD5-D30B0A1BBFD7}</a:tableStyleId>
              </a:tblPr>
              <a:tblGrid>
                <a:gridCol w="2163975">
                  <a:extLst>
                    <a:ext uri="{9D8B030D-6E8A-4147-A177-3AD203B41FA5}">
                      <a16:colId xmlns:a16="http://schemas.microsoft.com/office/drawing/2014/main" val="20000"/>
                    </a:ext>
                  </a:extLst>
                </a:gridCol>
                <a:gridCol w="2163975">
                  <a:extLst>
                    <a:ext uri="{9D8B030D-6E8A-4147-A177-3AD203B41FA5}">
                      <a16:colId xmlns:a16="http://schemas.microsoft.com/office/drawing/2014/main" val="20001"/>
                    </a:ext>
                  </a:extLst>
                </a:gridCol>
              </a:tblGrid>
              <a:tr h="617400">
                <a:tc gridSpan="2">
                  <a:txBody>
                    <a:bodyPr/>
                    <a:lstStyle/>
                    <a:p>
                      <a:pPr marL="0" lvl="0" indent="0" algn="ctr" rtl="0">
                        <a:spcBef>
                          <a:spcPts val="0"/>
                        </a:spcBef>
                        <a:spcAft>
                          <a:spcPts val="0"/>
                        </a:spcAft>
                        <a:buNone/>
                      </a:pPr>
                      <a:r>
                        <a:rPr lang="en" sz="2400">
                          <a:solidFill>
                            <a:srgbClr val="FFFFFF"/>
                          </a:solidFill>
                          <a:latin typeface="Inconsolata"/>
                          <a:ea typeface="Inconsolata"/>
                          <a:cs typeface="Inconsolata"/>
                          <a:sym typeface="Inconsolata"/>
                        </a:rPr>
                        <a:t>Server</a:t>
                      </a:r>
                      <a:endParaRPr sz="2400">
                        <a:solidFill>
                          <a:srgbClr val="FFFFFF"/>
                        </a:solidFill>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hMerge="1">
                  <a:txBody>
                    <a:bodyPr/>
                    <a:lstStyle/>
                    <a:p>
                      <a:endParaRPr lang="en-US"/>
                    </a:p>
                  </a:txBody>
                  <a:tcPr/>
                </a:tc>
                <a:extLst>
                  <a:ext uri="{0D108BD9-81ED-4DB2-BD59-A6C34878D82A}">
                    <a16:rowId xmlns:a16="http://schemas.microsoft.com/office/drawing/2014/main" val="10000"/>
                  </a:ext>
                </a:extLst>
              </a:tr>
              <a:tr h="617400">
                <a:tc>
                  <a:txBody>
                    <a:bodyPr/>
                    <a:lstStyle/>
                    <a:p>
                      <a:pPr marL="0" lvl="0" indent="0" algn="ctr" rtl="0">
                        <a:spcBef>
                          <a:spcPts val="0"/>
                        </a:spcBef>
                        <a:spcAft>
                          <a:spcPts val="0"/>
                        </a:spcAft>
                        <a:buNone/>
                      </a:pPr>
                      <a:r>
                        <a:rPr lang="en">
                          <a:latin typeface="Inconsolata"/>
                          <a:ea typeface="Inconsolata"/>
                          <a:cs typeface="Inconsolata"/>
                          <a:sym typeface="Inconsolata"/>
                        </a:rPr>
                        <a:t>Listen</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Inconsolata"/>
                          <a:ea typeface="Inconsolata"/>
                          <a:cs typeface="Inconsolata"/>
                          <a:sym typeface="Inconsolata"/>
                        </a:rPr>
                        <a:t>URL Parse</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617400">
                <a:tc gridSpan="2">
                  <a:txBody>
                    <a:bodyPr/>
                    <a:lstStyle/>
                    <a:p>
                      <a:pPr marL="0" lvl="0" indent="0" algn="ctr" rtl="0">
                        <a:spcBef>
                          <a:spcPts val="0"/>
                        </a:spcBef>
                        <a:spcAft>
                          <a:spcPts val="0"/>
                        </a:spcAft>
                        <a:buNone/>
                      </a:pPr>
                      <a:r>
                        <a:rPr lang="en">
                          <a:latin typeface="Inconsolata"/>
                          <a:ea typeface="Inconsolata"/>
                          <a:cs typeface="Inconsolata"/>
                          <a:sym typeface="Inconsolata"/>
                        </a:rPr>
                        <a:t>Route Handling</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FFFF"/>
                    </a:solidFill>
                  </a:tcPr>
                </a:tc>
                <a:tc hMerge="1">
                  <a:txBody>
                    <a:bodyPr/>
                    <a:lstStyle/>
                    <a:p>
                      <a:endParaRPr lang="en-US"/>
                    </a:p>
                  </a:txBody>
                  <a:tcPr/>
                </a:tc>
                <a:extLst>
                  <a:ext uri="{0D108BD9-81ED-4DB2-BD59-A6C34878D82A}">
                    <a16:rowId xmlns:a16="http://schemas.microsoft.com/office/drawing/2014/main" val="10002"/>
                  </a:ext>
                </a:extLst>
              </a:tr>
              <a:tr h="617400">
                <a:tc>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extLst>
                  <a:ext uri="{0D108BD9-81ED-4DB2-BD59-A6C34878D82A}">
                    <a16:rowId xmlns:a16="http://schemas.microsoft.com/office/drawing/2014/main" val="10003"/>
                  </a:ext>
                </a:extLst>
              </a:tr>
              <a:tr h="617400">
                <a:tc>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extLst>
                  <a:ext uri="{0D108BD9-81ED-4DB2-BD59-A6C34878D82A}">
                    <a16:rowId xmlns:a16="http://schemas.microsoft.com/office/drawing/2014/main" val="10004"/>
                  </a:ext>
                </a:extLst>
              </a:tr>
              <a:tr h="617400">
                <a:tc gridSpan="2">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hMerge="1">
                  <a:txBody>
                    <a:bodyPr/>
                    <a:lstStyle/>
                    <a:p>
                      <a:endParaRPr lang="en-US"/>
                    </a:p>
                  </a:txBody>
                  <a:tcPr/>
                </a:tc>
                <a:extLst>
                  <a:ext uri="{0D108BD9-81ED-4DB2-BD59-A6C34878D82A}">
                    <a16:rowId xmlns:a16="http://schemas.microsoft.com/office/drawing/2014/main" val="10005"/>
                  </a:ext>
                </a:extLst>
              </a:tr>
            </a:tbl>
          </a:graphicData>
        </a:graphic>
      </p:graphicFrame>
      <p:sp>
        <p:nvSpPr>
          <p:cNvPr id="2458" name="Google Shape;2458;p150"/>
          <p:cNvSpPr txBox="1">
            <a:spLocks noGrp="1"/>
          </p:cNvSpPr>
          <p:nvPr>
            <p:ph type="subTitle" idx="1"/>
          </p:nvPr>
        </p:nvSpPr>
        <p:spPr>
          <a:xfrm>
            <a:off x="0" y="675975"/>
            <a:ext cx="4458600" cy="192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Then, based on a URL’s keywords, the server will be able to </a:t>
            </a:r>
            <a:r>
              <a:rPr lang="en" b="1"/>
              <a:t>route</a:t>
            </a:r>
            <a:r>
              <a:rPr lang="en"/>
              <a:t>, or direct, the flow of logic to initiate other processes.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62"/>
        <p:cNvGrpSpPr/>
        <p:nvPr/>
      </p:nvGrpSpPr>
      <p:grpSpPr>
        <a:xfrm>
          <a:off x="0" y="0"/>
          <a:ext cx="0" cy="0"/>
          <a:chOff x="0" y="0"/>
          <a:chExt cx="0" cy="0"/>
        </a:xfrm>
      </p:grpSpPr>
      <p:sp>
        <p:nvSpPr>
          <p:cNvPr id="2463" name="Google Shape;2463;p15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Inside the Box: Sending Files</a:t>
            </a:r>
            <a:endParaRPr/>
          </a:p>
        </p:txBody>
      </p:sp>
      <p:sp>
        <p:nvSpPr>
          <p:cNvPr id="2464" name="Google Shape;2464;p15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a:solidFill>
                  <a:schemeClr val="dk1"/>
                </a:solidFill>
              </a:rPr>
              <a:t>Intro to Node Servers</a:t>
            </a:r>
            <a:endParaRPr/>
          </a:p>
        </p:txBody>
      </p:sp>
      <p:graphicFrame>
        <p:nvGraphicFramePr>
          <p:cNvPr id="2465" name="Google Shape;2465;p151"/>
          <p:cNvGraphicFramePr/>
          <p:nvPr/>
        </p:nvGraphicFramePr>
        <p:xfrm>
          <a:off x="4542925" y="872975"/>
          <a:ext cx="4327950" cy="3704400"/>
        </p:xfrm>
        <a:graphic>
          <a:graphicData uri="http://schemas.openxmlformats.org/drawingml/2006/table">
            <a:tbl>
              <a:tblPr>
                <a:noFill/>
                <a:tableStyleId>{9B4123F2-503B-4E7F-9CD5-D30B0A1BBFD7}</a:tableStyleId>
              </a:tblPr>
              <a:tblGrid>
                <a:gridCol w="2163975">
                  <a:extLst>
                    <a:ext uri="{9D8B030D-6E8A-4147-A177-3AD203B41FA5}">
                      <a16:colId xmlns:a16="http://schemas.microsoft.com/office/drawing/2014/main" val="20000"/>
                    </a:ext>
                  </a:extLst>
                </a:gridCol>
                <a:gridCol w="2163975">
                  <a:extLst>
                    <a:ext uri="{9D8B030D-6E8A-4147-A177-3AD203B41FA5}">
                      <a16:colId xmlns:a16="http://schemas.microsoft.com/office/drawing/2014/main" val="20001"/>
                    </a:ext>
                  </a:extLst>
                </a:gridCol>
              </a:tblGrid>
              <a:tr h="617400">
                <a:tc gridSpan="2">
                  <a:txBody>
                    <a:bodyPr/>
                    <a:lstStyle/>
                    <a:p>
                      <a:pPr marL="0" lvl="0" indent="0" algn="ctr" rtl="0">
                        <a:spcBef>
                          <a:spcPts val="0"/>
                        </a:spcBef>
                        <a:spcAft>
                          <a:spcPts val="0"/>
                        </a:spcAft>
                        <a:buNone/>
                      </a:pPr>
                      <a:r>
                        <a:rPr lang="en" sz="2400">
                          <a:solidFill>
                            <a:srgbClr val="FFFFFF"/>
                          </a:solidFill>
                          <a:latin typeface="Inconsolata"/>
                          <a:ea typeface="Inconsolata"/>
                          <a:cs typeface="Inconsolata"/>
                          <a:sym typeface="Inconsolata"/>
                        </a:rPr>
                        <a:t>Server</a:t>
                      </a:r>
                      <a:endParaRPr sz="2400">
                        <a:solidFill>
                          <a:srgbClr val="FFFFFF"/>
                        </a:solidFill>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hMerge="1">
                  <a:txBody>
                    <a:bodyPr/>
                    <a:lstStyle/>
                    <a:p>
                      <a:endParaRPr lang="en-US"/>
                    </a:p>
                  </a:txBody>
                  <a:tcPr/>
                </a:tc>
                <a:extLst>
                  <a:ext uri="{0D108BD9-81ED-4DB2-BD59-A6C34878D82A}">
                    <a16:rowId xmlns:a16="http://schemas.microsoft.com/office/drawing/2014/main" val="10000"/>
                  </a:ext>
                </a:extLst>
              </a:tr>
              <a:tr h="617400">
                <a:tc>
                  <a:txBody>
                    <a:bodyPr/>
                    <a:lstStyle/>
                    <a:p>
                      <a:pPr marL="0" lvl="0" indent="0" algn="ctr" rtl="0">
                        <a:spcBef>
                          <a:spcPts val="0"/>
                        </a:spcBef>
                        <a:spcAft>
                          <a:spcPts val="0"/>
                        </a:spcAft>
                        <a:buNone/>
                      </a:pPr>
                      <a:r>
                        <a:rPr lang="en">
                          <a:latin typeface="Inconsolata"/>
                          <a:ea typeface="Inconsolata"/>
                          <a:cs typeface="Inconsolata"/>
                          <a:sym typeface="Inconsolata"/>
                        </a:rPr>
                        <a:t>Listen</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Inconsolata"/>
                          <a:ea typeface="Inconsolata"/>
                          <a:cs typeface="Inconsolata"/>
                          <a:sym typeface="Inconsolata"/>
                        </a:rPr>
                        <a:t>URL Parse</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617400">
                <a:tc gridSpan="2">
                  <a:txBody>
                    <a:bodyPr/>
                    <a:lstStyle/>
                    <a:p>
                      <a:pPr marL="0" lvl="0" indent="0" algn="ctr" rtl="0">
                        <a:spcBef>
                          <a:spcPts val="0"/>
                        </a:spcBef>
                        <a:spcAft>
                          <a:spcPts val="0"/>
                        </a:spcAft>
                        <a:buNone/>
                      </a:pPr>
                      <a:r>
                        <a:rPr lang="en">
                          <a:latin typeface="Inconsolata"/>
                          <a:ea typeface="Inconsolata"/>
                          <a:cs typeface="Inconsolata"/>
                          <a:sym typeface="Inconsolata"/>
                        </a:rPr>
                        <a:t>Route Handling</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2"/>
                  </a:ext>
                </a:extLst>
              </a:tr>
              <a:tr h="617400">
                <a:tc>
                  <a:txBody>
                    <a:bodyPr/>
                    <a:lstStyle/>
                    <a:p>
                      <a:pPr marL="0" lvl="0" indent="0" algn="ctr" rtl="0">
                        <a:spcBef>
                          <a:spcPts val="0"/>
                        </a:spcBef>
                        <a:spcAft>
                          <a:spcPts val="0"/>
                        </a:spcAft>
                        <a:buNone/>
                      </a:pPr>
                      <a:r>
                        <a:rPr lang="en">
                          <a:latin typeface="Inconsolata"/>
                          <a:ea typeface="Inconsolata"/>
                          <a:cs typeface="Inconsolata"/>
                          <a:sym typeface="Inconsolata"/>
                        </a:rPr>
                        <a:t>Send HTML</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FFFF"/>
                    </a:solidFill>
                  </a:tcPr>
                </a:tc>
                <a:tc>
                  <a:txBody>
                    <a:bodyPr/>
                    <a:lstStyle/>
                    <a:p>
                      <a:pPr marL="0" lvl="0" indent="0" algn="ctr" rtl="0">
                        <a:spcBef>
                          <a:spcPts val="0"/>
                        </a:spcBef>
                        <a:spcAft>
                          <a:spcPts val="0"/>
                        </a:spcAft>
                        <a:buNone/>
                      </a:pPr>
                      <a:r>
                        <a:rPr lang="en">
                          <a:latin typeface="Inconsolata"/>
                          <a:ea typeface="Inconsolata"/>
                          <a:cs typeface="Inconsolata"/>
                          <a:sym typeface="Inconsolata"/>
                        </a:rPr>
                        <a:t>Send JSON</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FFFF"/>
                    </a:solidFill>
                  </a:tcPr>
                </a:tc>
                <a:extLst>
                  <a:ext uri="{0D108BD9-81ED-4DB2-BD59-A6C34878D82A}">
                    <a16:rowId xmlns:a16="http://schemas.microsoft.com/office/drawing/2014/main" val="10003"/>
                  </a:ext>
                </a:extLst>
              </a:tr>
              <a:tr h="617400">
                <a:tc>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extLst>
                  <a:ext uri="{0D108BD9-81ED-4DB2-BD59-A6C34878D82A}">
                    <a16:rowId xmlns:a16="http://schemas.microsoft.com/office/drawing/2014/main" val="10004"/>
                  </a:ext>
                </a:extLst>
              </a:tr>
              <a:tr h="617400">
                <a:tc gridSpan="2">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hMerge="1">
                  <a:txBody>
                    <a:bodyPr/>
                    <a:lstStyle/>
                    <a:p>
                      <a:endParaRPr lang="en-US"/>
                    </a:p>
                  </a:txBody>
                  <a:tcPr/>
                </a:tc>
                <a:extLst>
                  <a:ext uri="{0D108BD9-81ED-4DB2-BD59-A6C34878D82A}">
                    <a16:rowId xmlns:a16="http://schemas.microsoft.com/office/drawing/2014/main" val="10005"/>
                  </a:ext>
                </a:extLst>
              </a:tr>
            </a:tbl>
          </a:graphicData>
        </a:graphic>
      </p:graphicFrame>
      <p:sp>
        <p:nvSpPr>
          <p:cNvPr id="2466" name="Google Shape;2466;p151"/>
          <p:cNvSpPr txBox="1">
            <a:spLocks noGrp="1"/>
          </p:cNvSpPr>
          <p:nvPr>
            <p:ph type="subTitle" idx="1"/>
          </p:nvPr>
        </p:nvSpPr>
        <p:spPr>
          <a:xfrm>
            <a:off x="0" y="675975"/>
            <a:ext cx="4609500" cy="13443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These “other processes” might be sending an HTML file to be rendered or sending a JSON file to be rendered. </a:t>
            </a:r>
            <a:br>
              <a:rPr lang="en"/>
            </a:b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70"/>
        <p:cNvGrpSpPr/>
        <p:nvPr/>
      </p:nvGrpSpPr>
      <p:grpSpPr>
        <a:xfrm>
          <a:off x="0" y="0"/>
          <a:ext cx="0" cy="0"/>
          <a:chOff x="0" y="0"/>
          <a:chExt cx="0" cy="0"/>
        </a:xfrm>
      </p:grpSpPr>
      <p:sp>
        <p:nvSpPr>
          <p:cNvPr id="2471" name="Google Shape;2471;p15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Inside the Box: Receiving Posts</a:t>
            </a:r>
            <a:endParaRPr/>
          </a:p>
        </p:txBody>
      </p:sp>
      <p:sp>
        <p:nvSpPr>
          <p:cNvPr id="2472" name="Google Shape;2472;p15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a:solidFill>
                  <a:schemeClr val="dk1"/>
                </a:solidFill>
              </a:rPr>
              <a:t>Intro to Node Servers</a:t>
            </a:r>
            <a:endParaRPr/>
          </a:p>
        </p:txBody>
      </p:sp>
      <p:graphicFrame>
        <p:nvGraphicFramePr>
          <p:cNvPr id="2473" name="Google Shape;2473;p152"/>
          <p:cNvGraphicFramePr/>
          <p:nvPr/>
        </p:nvGraphicFramePr>
        <p:xfrm>
          <a:off x="4542925" y="872975"/>
          <a:ext cx="4327950" cy="3704400"/>
        </p:xfrm>
        <a:graphic>
          <a:graphicData uri="http://schemas.openxmlformats.org/drawingml/2006/table">
            <a:tbl>
              <a:tblPr>
                <a:noFill/>
                <a:tableStyleId>{9B4123F2-503B-4E7F-9CD5-D30B0A1BBFD7}</a:tableStyleId>
              </a:tblPr>
              <a:tblGrid>
                <a:gridCol w="2163975">
                  <a:extLst>
                    <a:ext uri="{9D8B030D-6E8A-4147-A177-3AD203B41FA5}">
                      <a16:colId xmlns:a16="http://schemas.microsoft.com/office/drawing/2014/main" val="20000"/>
                    </a:ext>
                  </a:extLst>
                </a:gridCol>
                <a:gridCol w="2163975">
                  <a:extLst>
                    <a:ext uri="{9D8B030D-6E8A-4147-A177-3AD203B41FA5}">
                      <a16:colId xmlns:a16="http://schemas.microsoft.com/office/drawing/2014/main" val="20001"/>
                    </a:ext>
                  </a:extLst>
                </a:gridCol>
              </a:tblGrid>
              <a:tr h="617400">
                <a:tc gridSpan="2">
                  <a:txBody>
                    <a:bodyPr/>
                    <a:lstStyle/>
                    <a:p>
                      <a:pPr marL="0" lvl="0" indent="0" algn="ctr" rtl="0">
                        <a:spcBef>
                          <a:spcPts val="0"/>
                        </a:spcBef>
                        <a:spcAft>
                          <a:spcPts val="0"/>
                        </a:spcAft>
                        <a:buNone/>
                      </a:pPr>
                      <a:r>
                        <a:rPr lang="en" sz="2400">
                          <a:solidFill>
                            <a:srgbClr val="FFFFFF"/>
                          </a:solidFill>
                          <a:latin typeface="Inconsolata"/>
                          <a:ea typeface="Inconsolata"/>
                          <a:cs typeface="Inconsolata"/>
                          <a:sym typeface="Inconsolata"/>
                        </a:rPr>
                        <a:t>Server</a:t>
                      </a:r>
                      <a:endParaRPr sz="2400">
                        <a:solidFill>
                          <a:srgbClr val="FFFFFF"/>
                        </a:solidFill>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hMerge="1">
                  <a:txBody>
                    <a:bodyPr/>
                    <a:lstStyle/>
                    <a:p>
                      <a:endParaRPr lang="en-US"/>
                    </a:p>
                  </a:txBody>
                  <a:tcPr/>
                </a:tc>
                <a:extLst>
                  <a:ext uri="{0D108BD9-81ED-4DB2-BD59-A6C34878D82A}">
                    <a16:rowId xmlns:a16="http://schemas.microsoft.com/office/drawing/2014/main" val="10000"/>
                  </a:ext>
                </a:extLst>
              </a:tr>
              <a:tr h="617400">
                <a:tc>
                  <a:txBody>
                    <a:bodyPr/>
                    <a:lstStyle/>
                    <a:p>
                      <a:pPr marL="0" lvl="0" indent="0" algn="ctr" rtl="0">
                        <a:spcBef>
                          <a:spcPts val="0"/>
                        </a:spcBef>
                        <a:spcAft>
                          <a:spcPts val="0"/>
                        </a:spcAft>
                        <a:buNone/>
                      </a:pPr>
                      <a:r>
                        <a:rPr lang="en">
                          <a:latin typeface="Inconsolata"/>
                          <a:ea typeface="Inconsolata"/>
                          <a:cs typeface="Inconsolata"/>
                          <a:sym typeface="Inconsolata"/>
                        </a:rPr>
                        <a:t>Listen</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Inconsolata"/>
                          <a:ea typeface="Inconsolata"/>
                          <a:cs typeface="Inconsolata"/>
                          <a:sym typeface="Inconsolata"/>
                        </a:rPr>
                        <a:t>URL Parse</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617400">
                <a:tc gridSpan="2">
                  <a:txBody>
                    <a:bodyPr/>
                    <a:lstStyle/>
                    <a:p>
                      <a:pPr marL="0" lvl="0" indent="0" algn="ctr" rtl="0">
                        <a:spcBef>
                          <a:spcPts val="0"/>
                        </a:spcBef>
                        <a:spcAft>
                          <a:spcPts val="0"/>
                        </a:spcAft>
                        <a:buNone/>
                      </a:pPr>
                      <a:r>
                        <a:rPr lang="en">
                          <a:latin typeface="Inconsolata"/>
                          <a:ea typeface="Inconsolata"/>
                          <a:cs typeface="Inconsolata"/>
                          <a:sym typeface="Inconsolata"/>
                        </a:rPr>
                        <a:t>Route Handling</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2"/>
                  </a:ext>
                </a:extLst>
              </a:tr>
              <a:tr h="617400">
                <a:tc>
                  <a:txBody>
                    <a:bodyPr/>
                    <a:lstStyle/>
                    <a:p>
                      <a:pPr marL="0" lvl="0" indent="0" algn="ctr" rtl="0">
                        <a:spcBef>
                          <a:spcPts val="0"/>
                        </a:spcBef>
                        <a:spcAft>
                          <a:spcPts val="0"/>
                        </a:spcAft>
                        <a:buNone/>
                      </a:pPr>
                      <a:r>
                        <a:rPr lang="en">
                          <a:latin typeface="Inconsolata"/>
                          <a:ea typeface="Inconsolata"/>
                          <a:cs typeface="Inconsolata"/>
                          <a:sym typeface="Inconsolata"/>
                        </a:rPr>
                        <a:t>Send HTML</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Inconsolata"/>
                          <a:ea typeface="Inconsolata"/>
                          <a:cs typeface="Inconsolata"/>
                          <a:sym typeface="Inconsolata"/>
                        </a:rPr>
                        <a:t>Send JSON</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617400">
                <a:tc>
                  <a:txBody>
                    <a:bodyPr/>
                    <a:lstStyle/>
                    <a:p>
                      <a:pPr marL="0" lvl="0" indent="0" algn="ctr" rtl="0">
                        <a:spcBef>
                          <a:spcPts val="0"/>
                        </a:spcBef>
                        <a:spcAft>
                          <a:spcPts val="0"/>
                        </a:spcAft>
                        <a:buNone/>
                      </a:pPr>
                      <a:r>
                        <a:rPr lang="en">
                          <a:latin typeface="Inconsolata"/>
                          <a:ea typeface="Inconsolata"/>
                          <a:cs typeface="Inconsolata"/>
                          <a:sym typeface="Inconsolata"/>
                        </a:rPr>
                        <a:t>Receive POSTs</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FFFF"/>
                    </a:solidFill>
                  </a:tcPr>
                </a:tc>
                <a:tc>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extLst>
                  <a:ext uri="{0D108BD9-81ED-4DB2-BD59-A6C34878D82A}">
                    <a16:rowId xmlns:a16="http://schemas.microsoft.com/office/drawing/2014/main" val="10004"/>
                  </a:ext>
                </a:extLst>
              </a:tr>
              <a:tr h="617400">
                <a:tc gridSpan="2">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hMerge="1">
                  <a:txBody>
                    <a:bodyPr/>
                    <a:lstStyle/>
                    <a:p>
                      <a:endParaRPr lang="en-US"/>
                    </a:p>
                  </a:txBody>
                  <a:tcPr/>
                </a:tc>
                <a:extLst>
                  <a:ext uri="{0D108BD9-81ED-4DB2-BD59-A6C34878D82A}">
                    <a16:rowId xmlns:a16="http://schemas.microsoft.com/office/drawing/2014/main" val="10005"/>
                  </a:ext>
                </a:extLst>
              </a:tr>
            </a:tbl>
          </a:graphicData>
        </a:graphic>
      </p:graphicFrame>
      <p:sp>
        <p:nvSpPr>
          <p:cNvPr id="2474" name="Google Shape;2474;p152"/>
          <p:cNvSpPr txBox="1">
            <a:spLocks noGrp="1"/>
          </p:cNvSpPr>
          <p:nvPr>
            <p:ph type="subTitle" idx="1"/>
          </p:nvPr>
        </p:nvSpPr>
        <p:spPr>
          <a:xfrm>
            <a:off x="0" y="675975"/>
            <a:ext cx="4327800" cy="19017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 can also include a module to handle receiving a user’s POST requests—the data they send the server.</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478"/>
        <p:cNvGrpSpPr/>
        <p:nvPr/>
      </p:nvGrpSpPr>
      <p:grpSpPr>
        <a:xfrm>
          <a:off x="0" y="0"/>
          <a:ext cx="0" cy="0"/>
          <a:chOff x="0" y="0"/>
          <a:chExt cx="0" cy="0"/>
        </a:xfrm>
      </p:grpSpPr>
      <p:sp>
        <p:nvSpPr>
          <p:cNvPr id="2479" name="Google Shape;2479;p15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Inside the Box: Performing Logic</a:t>
            </a:r>
            <a:endParaRPr/>
          </a:p>
        </p:txBody>
      </p:sp>
      <p:sp>
        <p:nvSpPr>
          <p:cNvPr id="2480" name="Google Shape;2480;p15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a:solidFill>
                  <a:schemeClr val="dk1"/>
                </a:solidFill>
              </a:rPr>
              <a:t>Intro to Node Servers</a:t>
            </a:r>
            <a:endParaRPr/>
          </a:p>
        </p:txBody>
      </p:sp>
      <p:graphicFrame>
        <p:nvGraphicFramePr>
          <p:cNvPr id="2481" name="Google Shape;2481;p153"/>
          <p:cNvGraphicFramePr/>
          <p:nvPr/>
        </p:nvGraphicFramePr>
        <p:xfrm>
          <a:off x="4542925" y="872975"/>
          <a:ext cx="4327950" cy="3704400"/>
        </p:xfrm>
        <a:graphic>
          <a:graphicData uri="http://schemas.openxmlformats.org/drawingml/2006/table">
            <a:tbl>
              <a:tblPr>
                <a:noFill/>
                <a:tableStyleId>{9B4123F2-503B-4E7F-9CD5-D30B0A1BBFD7}</a:tableStyleId>
              </a:tblPr>
              <a:tblGrid>
                <a:gridCol w="2163975">
                  <a:extLst>
                    <a:ext uri="{9D8B030D-6E8A-4147-A177-3AD203B41FA5}">
                      <a16:colId xmlns:a16="http://schemas.microsoft.com/office/drawing/2014/main" val="20000"/>
                    </a:ext>
                  </a:extLst>
                </a:gridCol>
                <a:gridCol w="2163975">
                  <a:extLst>
                    <a:ext uri="{9D8B030D-6E8A-4147-A177-3AD203B41FA5}">
                      <a16:colId xmlns:a16="http://schemas.microsoft.com/office/drawing/2014/main" val="20001"/>
                    </a:ext>
                  </a:extLst>
                </a:gridCol>
              </a:tblGrid>
              <a:tr h="617400">
                <a:tc gridSpan="2">
                  <a:txBody>
                    <a:bodyPr/>
                    <a:lstStyle/>
                    <a:p>
                      <a:pPr marL="0" lvl="0" indent="0" algn="ctr" rtl="0">
                        <a:spcBef>
                          <a:spcPts val="0"/>
                        </a:spcBef>
                        <a:spcAft>
                          <a:spcPts val="0"/>
                        </a:spcAft>
                        <a:buNone/>
                      </a:pPr>
                      <a:r>
                        <a:rPr lang="en" sz="2400">
                          <a:solidFill>
                            <a:srgbClr val="FFFFFF"/>
                          </a:solidFill>
                          <a:latin typeface="Inconsolata"/>
                          <a:ea typeface="Inconsolata"/>
                          <a:cs typeface="Inconsolata"/>
                          <a:sym typeface="Inconsolata"/>
                        </a:rPr>
                        <a:t>Server</a:t>
                      </a:r>
                      <a:endParaRPr sz="2400">
                        <a:solidFill>
                          <a:srgbClr val="FFFFFF"/>
                        </a:solidFill>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hMerge="1">
                  <a:txBody>
                    <a:bodyPr/>
                    <a:lstStyle/>
                    <a:p>
                      <a:endParaRPr lang="en-US"/>
                    </a:p>
                  </a:txBody>
                  <a:tcPr/>
                </a:tc>
                <a:extLst>
                  <a:ext uri="{0D108BD9-81ED-4DB2-BD59-A6C34878D82A}">
                    <a16:rowId xmlns:a16="http://schemas.microsoft.com/office/drawing/2014/main" val="10000"/>
                  </a:ext>
                </a:extLst>
              </a:tr>
              <a:tr h="617400">
                <a:tc>
                  <a:txBody>
                    <a:bodyPr/>
                    <a:lstStyle/>
                    <a:p>
                      <a:pPr marL="0" lvl="0" indent="0" algn="ctr" rtl="0">
                        <a:spcBef>
                          <a:spcPts val="0"/>
                        </a:spcBef>
                        <a:spcAft>
                          <a:spcPts val="0"/>
                        </a:spcAft>
                        <a:buNone/>
                      </a:pPr>
                      <a:r>
                        <a:rPr lang="en">
                          <a:latin typeface="Inconsolata"/>
                          <a:ea typeface="Inconsolata"/>
                          <a:cs typeface="Inconsolata"/>
                          <a:sym typeface="Inconsolata"/>
                        </a:rPr>
                        <a:t>Listen</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Inconsolata"/>
                          <a:ea typeface="Inconsolata"/>
                          <a:cs typeface="Inconsolata"/>
                          <a:sym typeface="Inconsolata"/>
                        </a:rPr>
                        <a:t>URL Parse</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617400">
                <a:tc gridSpan="2">
                  <a:txBody>
                    <a:bodyPr/>
                    <a:lstStyle/>
                    <a:p>
                      <a:pPr marL="0" lvl="0" indent="0" algn="ctr" rtl="0">
                        <a:spcBef>
                          <a:spcPts val="0"/>
                        </a:spcBef>
                        <a:spcAft>
                          <a:spcPts val="0"/>
                        </a:spcAft>
                        <a:buNone/>
                      </a:pPr>
                      <a:r>
                        <a:rPr lang="en">
                          <a:latin typeface="Inconsolata"/>
                          <a:ea typeface="Inconsolata"/>
                          <a:cs typeface="Inconsolata"/>
                          <a:sym typeface="Inconsolata"/>
                        </a:rPr>
                        <a:t>Route Handling</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2"/>
                  </a:ext>
                </a:extLst>
              </a:tr>
              <a:tr h="617400">
                <a:tc>
                  <a:txBody>
                    <a:bodyPr/>
                    <a:lstStyle/>
                    <a:p>
                      <a:pPr marL="0" lvl="0" indent="0" algn="ctr" rtl="0">
                        <a:spcBef>
                          <a:spcPts val="0"/>
                        </a:spcBef>
                        <a:spcAft>
                          <a:spcPts val="0"/>
                        </a:spcAft>
                        <a:buNone/>
                      </a:pPr>
                      <a:r>
                        <a:rPr lang="en">
                          <a:latin typeface="Inconsolata"/>
                          <a:ea typeface="Inconsolata"/>
                          <a:cs typeface="Inconsolata"/>
                          <a:sym typeface="Inconsolata"/>
                        </a:rPr>
                        <a:t>Send HTML</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Inconsolata"/>
                          <a:ea typeface="Inconsolata"/>
                          <a:cs typeface="Inconsolata"/>
                          <a:sym typeface="Inconsolata"/>
                        </a:rPr>
                        <a:t>Send JSON</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617400">
                <a:tc>
                  <a:txBody>
                    <a:bodyPr/>
                    <a:lstStyle/>
                    <a:p>
                      <a:pPr marL="0" lvl="0" indent="0" algn="ctr" rtl="0">
                        <a:spcBef>
                          <a:spcPts val="0"/>
                        </a:spcBef>
                        <a:spcAft>
                          <a:spcPts val="0"/>
                        </a:spcAft>
                        <a:buNone/>
                      </a:pPr>
                      <a:r>
                        <a:rPr lang="en">
                          <a:latin typeface="Inconsolata"/>
                          <a:ea typeface="Inconsolata"/>
                          <a:cs typeface="Inconsolata"/>
                          <a:sym typeface="Inconsolata"/>
                        </a:rPr>
                        <a:t>Receive POSTs</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Inconsolata"/>
                          <a:ea typeface="Inconsolata"/>
                          <a:cs typeface="Inconsolata"/>
                          <a:sym typeface="Inconsolata"/>
                        </a:rPr>
                        <a:t>Server-Side Logic</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FFFF"/>
                    </a:solidFill>
                  </a:tcPr>
                </a:tc>
                <a:extLst>
                  <a:ext uri="{0D108BD9-81ED-4DB2-BD59-A6C34878D82A}">
                    <a16:rowId xmlns:a16="http://schemas.microsoft.com/office/drawing/2014/main" val="10004"/>
                  </a:ext>
                </a:extLst>
              </a:tr>
              <a:tr h="617400">
                <a:tc gridSpan="2">
                  <a:txBody>
                    <a:bodyPr/>
                    <a:lstStyle/>
                    <a:p>
                      <a:pPr marL="0" lvl="0" indent="0" algn="ctr" rtl="0">
                        <a:spcBef>
                          <a:spcPts val="0"/>
                        </a:spcBef>
                        <a:spcAft>
                          <a:spcPts val="0"/>
                        </a:spcAft>
                        <a:buNone/>
                      </a:pP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hMerge="1">
                  <a:txBody>
                    <a:bodyPr/>
                    <a:lstStyle/>
                    <a:p>
                      <a:endParaRPr lang="en-US"/>
                    </a:p>
                  </a:txBody>
                  <a:tcPr/>
                </a:tc>
                <a:extLst>
                  <a:ext uri="{0D108BD9-81ED-4DB2-BD59-A6C34878D82A}">
                    <a16:rowId xmlns:a16="http://schemas.microsoft.com/office/drawing/2014/main" val="10005"/>
                  </a:ext>
                </a:extLst>
              </a:tr>
            </a:tbl>
          </a:graphicData>
        </a:graphic>
      </p:graphicFrame>
      <p:sp>
        <p:nvSpPr>
          <p:cNvPr id="2482" name="Google Shape;2482;p153"/>
          <p:cNvSpPr txBox="1">
            <a:spLocks noGrp="1"/>
          </p:cNvSpPr>
          <p:nvPr>
            <p:ph type="subTitle" idx="1"/>
          </p:nvPr>
        </p:nvSpPr>
        <p:spPr>
          <a:xfrm>
            <a:off x="0" y="675975"/>
            <a:ext cx="4748700" cy="19479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 can also have complex server-side logic that will initiate in response to users visiting a route endpoint or sending us data.</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86"/>
        <p:cNvGrpSpPr/>
        <p:nvPr/>
      </p:nvGrpSpPr>
      <p:grpSpPr>
        <a:xfrm>
          <a:off x="0" y="0"/>
          <a:ext cx="0" cy="0"/>
          <a:chOff x="0" y="0"/>
          <a:chExt cx="0" cy="0"/>
        </a:xfrm>
      </p:grpSpPr>
      <p:sp>
        <p:nvSpPr>
          <p:cNvPr id="2487" name="Google Shape;2487;p15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Inside the Box: And More!</a:t>
            </a:r>
            <a:endParaRPr/>
          </a:p>
        </p:txBody>
      </p:sp>
      <p:sp>
        <p:nvSpPr>
          <p:cNvPr id="2488" name="Google Shape;2488;p15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graphicFrame>
        <p:nvGraphicFramePr>
          <p:cNvPr id="2489" name="Google Shape;2489;p154"/>
          <p:cNvGraphicFramePr/>
          <p:nvPr/>
        </p:nvGraphicFramePr>
        <p:xfrm>
          <a:off x="4542925" y="872975"/>
          <a:ext cx="4327950" cy="3704400"/>
        </p:xfrm>
        <a:graphic>
          <a:graphicData uri="http://schemas.openxmlformats.org/drawingml/2006/table">
            <a:tbl>
              <a:tblPr>
                <a:noFill/>
                <a:tableStyleId>{9B4123F2-503B-4E7F-9CD5-D30B0A1BBFD7}</a:tableStyleId>
              </a:tblPr>
              <a:tblGrid>
                <a:gridCol w="2163975">
                  <a:extLst>
                    <a:ext uri="{9D8B030D-6E8A-4147-A177-3AD203B41FA5}">
                      <a16:colId xmlns:a16="http://schemas.microsoft.com/office/drawing/2014/main" val="20000"/>
                    </a:ext>
                  </a:extLst>
                </a:gridCol>
                <a:gridCol w="2163975">
                  <a:extLst>
                    <a:ext uri="{9D8B030D-6E8A-4147-A177-3AD203B41FA5}">
                      <a16:colId xmlns:a16="http://schemas.microsoft.com/office/drawing/2014/main" val="20001"/>
                    </a:ext>
                  </a:extLst>
                </a:gridCol>
              </a:tblGrid>
              <a:tr h="617400">
                <a:tc gridSpan="2">
                  <a:txBody>
                    <a:bodyPr/>
                    <a:lstStyle/>
                    <a:p>
                      <a:pPr marL="0" lvl="0" indent="0" algn="ctr" rtl="0">
                        <a:spcBef>
                          <a:spcPts val="0"/>
                        </a:spcBef>
                        <a:spcAft>
                          <a:spcPts val="0"/>
                        </a:spcAft>
                        <a:buNone/>
                      </a:pPr>
                      <a:r>
                        <a:rPr lang="en" sz="2400">
                          <a:solidFill>
                            <a:srgbClr val="FFFFFF"/>
                          </a:solidFill>
                          <a:latin typeface="Inconsolata"/>
                          <a:ea typeface="Inconsolata"/>
                          <a:cs typeface="Inconsolata"/>
                          <a:sym typeface="Inconsolata"/>
                        </a:rPr>
                        <a:t>Server</a:t>
                      </a:r>
                      <a:endParaRPr sz="2400">
                        <a:solidFill>
                          <a:srgbClr val="FFFFFF"/>
                        </a:solidFill>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0000"/>
                    </a:solidFill>
                  </a:tcPr>
                </a:tc>
                <a:tc hMerge="1">
                  <a:txBody>
                    <a:bodyPr/>
                    <a:lstStyle/>
                    <a:p>
                      <a:endParaRPr lang="en-US"/>
                    </a:p>
                  </a:txBody>
                  <a:tcPr/>
                </a:tc>
                <a:extLst>
                  <a:ext uri="{0D108BD9-81ED-4DB2-BD59-A6C34878D82A}">
                    <a16:rowId xmlns:a16="http://schemas.microsoft.com/office/drawing/2014/main" val="10000"/>
                  </a:ext>
                </a:extLst>
              </a:tr>
              <a:tr h="617400">
                <a:tc>
                  <a:txBody>
                    <a:bodyPr/>
                    <a:lstStyle/>
                    <a:p>
                      <a:pPr marL="0" lvl="0" indent="0" algn="ctr" rtl="0">
                        <a:spcBef>
                          <a:spcPts val="0"/>
                        </a:spcBef>
                        <a:spcAft>
                          <a:spcPts val="0"/>
                        </a:spcAft>
                        <a:buNone/>
                      </a:pPr>
                      <a:r>
                        <a:rPr lang="en">
                          <a:latin typeface="Inconsolata"/>
                          <a:ea typeface="Inconsolata"/>
                          <a:cs typeface="Inconsolata"/>
                          <a:sym typeface="Inconsolata"/>
                        </a:rPr>
                        <a:t>Listen</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Inconsolata"/>
                          <a:ea typeface="Inconsolata"/>
                          <a:cs typeface="Inconsolata"/>
                          <a:sym typeface="Inconsolata"/>
                        </a:rPr>
                        <a:t>URL Parse</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617400">
                <a:tc gridSpan="2">
                  <a:txBody>
                    <a:bodyPr/>
                    <a:lstStyle/>
                    <a:p>
                      <a:pPr marL="0" lvl="0" indent="0" algn="ctr" rtl="0">
                        <a:spcBef>
                          <a:spcPts val="0"/>
                        </a:spcBef>
                        <a:spcAft>
                          <a:spcPts val="0"/>
                        </a:spcAft>
                        <a:buNone/>
                      </a:pPr>
                      <a:r>
                        <a:rPr lang="en">
                          <a:latin typeface="Inconsolata"/>
                          <a:ea typeface="Inconsolata"/>
                          <a:cs typeface="Inconsolata"/>
                          <a:sym typeface="Inconsolata"/>
                        </a:rPr>
                        <a:t>Route Handling</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2"/>
                  </a:ext>
                </a:extLst>
              </a:tr>
              <a:tr h="617400">
                <a:tc>
                  <a:txBody>
                    <a:bodyPr/>
                    <a:lstStyle/>
                    <a:p>
                      <a:pPr marL="0" lvl="0" indent="0" algn="ctr" rtl="0">
                        <a:spcBef>
                          <a:spcPts val="0"/>
                        </a:spcBef>
                        <a:spcAft>
                          <a:spcPts val="0"/>
                        </a:spcAft>
                        <a:buNone/>
                      </a:pPr>
                      <a:r>
                        <a:rPr lang="en">
                          <a:latin typeface="Inconsolata"/>
                          <a:ea typeface="Inconsolata"/>
                          <a:cs typeface="Inconsolata"/>
                          <a:sym typeface="Inconsolata"/>
                        </a:rPr>
                        <a:t>Send HTML</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Inconsolata"/>
                          <a:ea typeface="Inconsolata"/>
                          <a:cs typeface="Inconsolata"/>
                          <a:sym typeface="Inconsolata"/>
                        </a:rPr>
                        <a:t>Send JSON</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617400">
                <a:tc>
                  <a:txBody>
                    <a:bodyPr/>
                    <a:lstStyle/>
                    <a:p>
                      <a:pPr marL="0" lvl="0" indent="0" algn="ctr" rtl="0">
                        <a:spcBef>
                          <a:spcPts val="0"/>
                        </a:spcBef>
                        <a:spcAft>
                          <a:spcPts val="0"/>
                        </a:spcAft>
                        <a:buNone/>
                      </a:pPr>
                      <a:r>
                        <a:rPr lang="en">
                          <a:latin typeface="Inconsolata"/>
                          <a:ea typeface="Inconsolata"/>
                          <a:cs typeface="Inconsolata"/>
                          <a:sym typeface="Inconsolata"/>
                        </a:rPr>
                        <a:t>Receive POSTs</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Inconsolata"/>
                          <a:ea typeface="Inconsolata"/>
                          <a:cs typeface="Inconsolata"/>
                          <a:sym typeface="Inconsolata"/>
                        </a:rPr>
                        <a:t>Server Side Logic</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617400">
                <a:tc gridSpan="2">
                  <a:txBody>
                    <a:bodyPr/>
                    <a:lstStyle/>
                    <a:p>
                      <a:pPr marL="0" lvl="0" indent="0" algn="ctr" rtl="0">
                        <a:spcBef>
                          <a:spcPts val="0"/>
                        </a:spcBef>
                        <a:spcAft>
                          <a:spcPts val="0"/>
                        </a:spcAft>
                        <a:buNone/>
                      </a:pPr>
                      <a:r>
                        <a:rPr lang="en">
                          <a:solidFill>
                            <a:schemeClr val="dk1"/>
                          </a:solidFill>
                          <a:latin typeface="Inconsolata"/>
                          <a:ea typeface="Inconsolata"/>
                          <a:cs typeface="Inconsolata"/>
                          <a:sym typeface="Inconsolata"/>
                        </a:rPr>
                        <a:t>And More!</a:t>
                      </a:r>
                      <a:endParaRPr>
                        <a:latin typeface="Inconsolata"/>
                        <a:ea typeface="Inconsolata"/>
                        <a:cs typeface="Inconsolata"/>
                        <a:sym typeface="Inconsolata"/>
                      </a:endParaRPr>
                    </a:p>
                  </a:txBody>
                  <a:tcPr marL="0" marR="0" marT="0" marB="0" anchor="ctr">
                    <a:lnL w="152400" cap="flat" cmpd="sng">
                      <a:solidFill>
                        <a:srgbClr val="000000"/>
                      </a:solidFill>
                      <a:prstDash val="solid"/>
                      <a:round/>
                      <a:headEnd type="none" w="sm" len="sm"/>
                      <a:tailEnd type="none" w="sm" len="sm"/>
                    </a:lnL>
                    <a:lnR w="152400" cap="flat" cmpd="sng">
                      <a:solidFill>
                        <a:srgbClr val="000000"/>
                      </a:solidFill>
                      <a:prstDash val="solid"/>
                      <a:round/>
                      <a:headEnd type="none" w="sm" len="sm"/>
                      <a:tailEnd type="none" w="sm" len="sm"/>
                    </a:lnR>
                    <a:lnT w="152400" cap="flat" cmpd="sng">
                      <a:solidFill>
                        <a:srgbClr val="000000"/>
                      </a:solidFill>
                      <a:prstDash val="solid"/>
                      <a:round/>
                      <a:headEnd type="none" w="sm" len="sm"/>
                      <a:tailEnd type="none" w="sm" len="sm"/>
                    </a:lnT>
                    <a:lnB w="152400" cap="flat" cmpd="sng">
                      <a:solidFill>
                        <a:srgbClr val="000000"/>
                      </a:solidFill>
                      <a:prstDash val="solid"/>
                      <a:round/>
                      <a:headEnd type="none" w="sm" len="sm"/>
                      <a:tailEnd type="none" w="sm" len="sm"/>
                    </a:lnB>
                    <a:solidFill>
                      <a:srgbClr val="00FFFF"/>
                    </a:solidFill>
                  </a:tcPr>
                </a:tc>
                <a:tc hMerge="1">
                  <a:txBody>
                    <a:bodyPr/>
                    <a:lstStyle/>
                    <a:p>
                      <a:endParaRPr lang="en-US"/>
                    </a:p>
                  </a:txBody>
                  <a:tcPr/>
                </a:tc>
                <a:extLst>
                  <a:ext uri="{0D108BD9-81ED-4DB2-BD59-A6C34878D82A}">
                    <a16:rowId xmlns:a16="http://schemas.microsoft.com/office/drawing/2014/main" val="10005"/>
                  </a:ext>
                </a:extLst>
              </a:tr>
            </a:tbl>
          </a:graphicData>
        </a:graphic>
      </p:graphicFrame>
      <p:sp>
        <p:nvSpPr>
          <p:cNvPr id="2490" name="Google Shape;2490;p154"/>
          <p:cNvSpPr txBox="1">
            <a:spLocks noGrp="1"/>
          </p:cNvSpPr>
          <p:nvPr>
            <p:ph type="subTitle" idx="1"/>
          </p:nvPr>
        </p:nvSpPr>
        <p:spPr>
          <a:xfrm>
            <a:off x="-12150" y="893650"/>
            <a:ext cx="4465200" cy="446400"/>
          </a:xfrm>
          <a:prstGeom prst="rect">
            <a:avLst/>
          </a:prstGeom>
          <a:noFill/>
          <a:ln>
            <a:noFill/>
          </a:ln>
        </p:spPr>
        <p:txBody>
          <a:bodyPr spcFirstLastPara="1" wrap="square" lIns="1143000" tIns="0" rIns="457200" bIns="0" anchor="ctr" anchorCtr="0">
            <a:noAutofit/>
          </a:bodyPr>
          <a:lstStyle/>
          <a:p>
            <a:pPr marL="0" lvl="0" indent="0" algn="l" rtl="0">
              <a:spcBef>
                <a:spcPts val="0"/>
              </a:spcBef>
              <a:spcAft>
                <a:spcPts val="0"/>
              </a:spcAft>
              <a:buNone/>
            </a:pPr>
            <a:r>
              <a:rPr lang="en" dirty="0">
                <a:latin typeface="Roboto"/>
                <a:ea typeface="Roboto"/>
                <a:cs typeface="Roboto"/>
                <a:sym typeface="Roboto"/>
              </a:rPr>
              <a:t>But it doesn’t stop there! </a:t>
            </a:r>
            <a:endParaRPr dirty="0">
              <a:latin typeface="Roboto"/>
              <a:ea typeface="Roboto"/>
              <a:cs typeface="Roboto"/>
              <a:sym typeface="Roboto"/>
            </a:endParaRPr>
          </a:p>
        </p:txBody>
      </p:sp>
      <p:pic>
        <p:nvPicPr>
          <p:cNvPr id="2491" name="Google Shape;2491;p154"/>
          <p:cNvPicPr preferRelativeResize="0"/>
          <p:nvPr/>
        </p:nvPicPr>
        <p:blipFill rotWithShape="1">
          <a:blip r:embed="rId3">
            <a:alphaModFix/>
          </a:blip>
          <a:srcRect t="1774" b="1765"/>
          <a:stretch/>
        </p:blipFill>
        <p:spPr>
          <a:xfrm>
            <a:off x="429768" y="880872"/>
            <a:ext cx="577805" cy="446400"/>
          </a:xfrm>
          <a:prstGeom prst="rect">
            <a:avLst/>
          </a:prstGeom>
          <a:noFill/>
          <a:ln>
            <a:noFill/>
          </a:ln>
        </p:spPr>
      </p:pic>
      <p:sp>
        <p:nvSpPr>
          <p:cNvPr id="2492" name="Google Shape;2492;p154"/>
          <p:cNvSpPr txBox="1">
            <a:spLocks noGrp="1"/>
          </p:cNvSpPr>
          <p:nvPr>
            <p:ph type="subTitle" idx="2"/>
          </p:nvPr>
        </p:nvSpPr>
        <p:spPr>
          <a:xfrm>
            <a:off x="-12150" y="1611825"/>
            <a:ext cx="4465200" cy="898800"/>
          </a:xfrm>
          <a:prstGeom prst="rect">
            <a:avLst/>
          </a:prstGeom>
          <a:noFill/>
          <a:ln>
            <a:noFill/>
          </a:ln>
        </p:spPr>
        <p:txBody>
          <a:bodyPr spcFirstLastPara="1" wrap="square" lIns="1143000" tIns="0" rIns="457200" bIns="0" anchor="t" anchorCtr="0">
            <a:noAutofit/>
          </a:bodyPr>
          <a:lstStyle/>
          <a:p>
            <a:pPr marL="0" lvl="0" indent="0" algn="l" rtl="0">
              <a:spcBef>
                <a:spcPts val="0"/>
              </a:spcBef>
              <a:spcAft>
                <a:spcPts val="0"/>
              </a:spcAft>
              <a:buNone/>
            </a:pPr>
            <a:r>
              <a:rPr lang="en" sz="1800" dirty="0">
                <a:latin typeface="Roboto"/>
                <a:ea typeface="Roboto"/>
                <a:cs typeface="Roboto"/>
                <a:sym typeface="Roboto"/>
              </a:rPr>
              <a:t>We can add functionality for authentication, logging requests, connecting to databases, and so much more.</a:t>
            </a:r>
            <a:endParaRPr sz="1800" dirty="0">
              <a:latin typeface="Roboto"/>
              <a:ea typeface="Roboto"/>
              <a:cs typeface="Roboto"/>
              <a:sym typeface="Roboto"/>
            </a:endParaRPr>
          </a:p>
        </p:txBody>
      </p:sp>
      <p:pic>
        <p:nvPicPr>
          <p:cNvPr id="2493" name="Google Shape;2493;p154"/>
          <p:cNvPicPr preferRelativeResize="0"/>
          <p:nvPr/>
        </p:nvPicPr>
        <p:blipFill rotWithShape="1">
          <a:blip r:embed="rId3">
            <a:alphaModFix/>
          </a:blip>
          <a:srcRect t="1774" b="1765"/>
          <a:stretch/>
        </p:blipFill>
        <p:spPr>
          <a:xfrm>
            <a:off x="429768" y="1642772"/>
            <a:ext cx="577805" cy="446400"/>
          </a:xfrm>
          <a:prstGeom prst="rect">
            <a:avLst/>
          </a:prstGeom>
          <a:noFill/>
          <a:ln>
            <a:noFill/>
          </a:ln>
        </p:spPr>
      </p:pic>
      <p:sp>
        <p:nvSpPr>
          <p:cNvPr id="2494" name="Google Shape;2494;p154"/>
          <p:cNvSpPr txBox="1">
            <a:spLocks noGrp="1"/>
          </p:cNvSpPr>
          <p:nvPr>
            <p:ph type="subTitle" idx="3"/>
          </p:nvPr>
        </p:nvSpPr>
        <p:spPr>
          <a:xfrm>
            <a:off x="-12150" y="3105738"/>
            <a:ext cx="4465200" cy="1684200"/>
          </a:xfrm>
          <a:prstGeom prst="rect">
            <a:avLst/>
          </a:prstGeom>
          <a:noFill/>
          <a:ln>
            <a:noFill/>
          </a:ln>
        </p:spPr>
        <p:txBody>
          <a:bodyPr spcFirstLastPara="1" wrap="square" lIns="1143000" tIns="0" rIns="457200" bIns="0" anchor="t" anchorCtr="0">
            <a:noAutofit/>
          </a:bodyPr>
          <a:lstStyle/>
          <a:p>
            <a:pPr marL="0" lvl="0" indent="0" algn="l" rtl="0">
              <a:spcBef>
                <a:spcPts val="0"/>
              </a:spcBef>
              <a:spcAft>
                <a:spcPts val="0"/>
              </a:spcAft>
              <a:buNone/>
            </a:pPr>
            <a:r>
              <a:rPr lang="en" sz="1800" dirty="0">
                <a:latin typeface="Roboto"/>
                <a:ea typeface="Roboto"/>
                <a:cs typeface="Roboto"/>
                <a:sym typeface="Roboto"/>
              </a:rPr>
              <a:t>Always remember that we’re coding out these functionalities into our box!</a:t>
            </a:r>
            <a:endParaRPr sz="1800" dirty="0">
              <a:latin typeface="Roboto"/>
              <a:ea typeface="Roboto"/>
              <a:cs typeface="Roboto"/>
              <a:sym typeface="Roboto"/>
            </a:endParaRPr>
          </a:p>
        </p:txBody>
      </p:sp>
      <p:pic>
        <p:nvPicPr>
          <p:cNvPr id="2495" name="Google Shape;2495;p154"/>
          <p:cNvPicPr preferRelativeResize="0"/>
          <p:nvPr/>
        </p:nvPicPr>
        <p:blipFill rotWithShape="1">
          <a:blip r:embed="rId3">
            <a:alphaModFix/>
          </a:blip>
          <a:srcRect t="1774" b="1765"/>
          <a:stretch/>
        </p:blipFill>
        <p:spPr>
          <a:xfrm>
            <a:off x="429768" y="3136685"/>
            <a:ext cx="577805" cy="446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2037"/>
        <p:cNvGrpSpPr/>
        <p:nvPr/>
      </p:nvGrpSpPr>
      <p:grpSpPr>
        <a:xfrm>
          <a:off x="0" y="0"/>
          <a:ext cx="0" cy="0"/>
          <a:chOff x="0" y="0"/>
          <a:chExt cx="0" cy="0"/>
        </a:xfrm>
      </p:grpSpPr>
      <p:sp>
        <p:nvSpPr>
          <p:cNvPr id="2038" name="Google Shape;2038;p120"/>
          <p:cNvSpPr/>
          <p:nvPr/>
        </p:nvSpPr>
        <p:spPr>
          <a:xfrm>
            <a:off x="113650" y="433950"/>
            <a:ext cx="8885700" cy="516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39" name="Google Shape;2039;p120"/>
          <p:cNvPicPr preferRelativeResize="0"/>
          <p:nvPr/>
        </p:nvPicPr>
        <p:blipFill>
          <a:blip r:embed="rId3">
            <a:alphaModFix/>
          </a:blip>
          <a:stretch>
            <a:fillRect/>
          </a:stretch>
        </p:blipFill>
        <p:spPr>
          <a:xfrm>
            <a:off x="922063" y="152400"/>
            <a:ext cx="7299878" cy="4611850"/>
          </a:xfrm>
          <a:prstGeom prst="rect">
            <a:avLst/>
          </a:prstGeom>
          <a:noFill/>
          <a:ln>
            <a:noFill/>
          </a:ln>
        </p:spPr>
      </p:pic>
      <p:sp>
        <p:nvSpPr>
          <p:cNvPr id="2040" name="Google Shape;2040;p12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sp>
        <p:nvSpPr>
          <p:cNvPr id="2041" name="Google Shape;2041;p120"/>
          <p:cNvSpPr txBox="1"/>
          <p:nvPr/>
        </p:nvSpPr>
        <p:spPr>
          <a:xfrm>
            <a:off x="1508475" y="1704825"/>
            <a:ext cx="6126900" cy="226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000" b="1">
                <a:latin typeface="Roboto"/>
                <a:ea typeface="Roboto"/>
                <a:cs typeface="Roboto"/>
                <a:sym typeface="Roboto"/>
              </a:rPr>
              <a:t>Node and Express servers</a:t>
            </a:r>
            <a:r>
              <a:rPr lang="en" sz="3000">
                <a:latin typeface="Roboto"/>
                <a:ea typeface="Roboto"/>
                <a:cs typeface="Roboto"/>
                <a:sym typeface="Roboto"/>
              </a:rPr>
              <a:t> </a:t>
            </a:r>
            <a:br>
              <a:rPr lang="en" sz="3000">
                <a:latin typeface="Roboto"/>
                <a:ea typeface="Roboto"/>
                <a:cs typeface="Roboto"/>
                <a:sym typeface="Roboto"/>
              </a:rPr>
            </a:br>
            <a:r>
              <a:rPr lang="en" sz="3000">
                <a:latin typeface="Roboto Light"/>
                <a:ea typeface="Roboto Light"/>
                <a:cs typeface="Roboto Light"/>
                <a:sym typeface="Roboto Light"/>
              </a:rPr>
              <a:t>and </a:t>
            </a:r>
            <a:r>
              <a:rPr lang="en" sz="3000" b="1">
                <a:latin typeface="Roboto"/>
                <a:ea typeface="Roboto"/>
                <a:cs typeface="Roboto"/>
                <a:sym typeface="Roboto"/>
              </a:rPr>
              <a:t>routing</a:t>
            </a:r>
            <a:r>
              <a:rPr lang="en" sz="3000">
                <a:latin typeface="Roboto Light"/>
                <a:ea typeface="Roboto Light"/>
                <a:cs typeface="Roboto Light"/>
                <a:sym typeface="Roboto Light"/>
              </a:rPr>
              <a:t> are two of the </a:t>
            </a:r>
            <a:br>
              <a:rPr lang="en" sz="3000">
                <a:latin typeface="Roboto Light"/>
                <a:ea typeface="Roboto Light"/>
                <a:cs typeface="Roboto Light"/>
                <a:sym typeface="Roboto Light"/>
              </a:rPr>
            </a:br>
            <a:r>
              <a:rPr lang="en" sz="3000" i="1">
                <a:latin typeface="Roboto Light"/>
                <a:ea typeface="Roboto Light"/>
                <a:cs typeface="Roboto Light"/>
                <a:sym typeface="Roboto Light"/>
              </a:rPr>
              <a:t>most important concepts</a:t>
            </a:r>
            <a:r>
              <a:rPr lang="en" sz="3000">
                <a:latin typeface="Roboto Light"/>
                <a:ea typeface="Roboto Light"/>
                <a:cs typeface="Roboto Light"/>
                <a:sym typeface="Roboto Light"/>
              </a:rPr>
              <a:t> </a:t>
            </a:r>
            <a:br>
              <a:rPr lang="en" sz="3000">
                <a:latin typeface="Roboto Light"/>
                <a:ea typeface="Roboto Light"/>
                <a:cs typeface="Roboto Light"/>
                <a:sym typeface="Roboto Light"/>
              </a:rPr>
            </a:br>
            <a:r>
              <a:rPr lang="en" sz="3000">
                <a:latin typeface="Roboto Light"/>
                <a:ea typeface="Roboto Light"/>
                <a:cs typeface="Roboto Light"/>
                <a:sym typeface="Roboto Light"/>
              </a:rPr>
              <a:t>in the </a:t>
            </a:r>
            <a:r>
              <a:rPr lang="en" sz="3000" i="1">
                <a:latin typeface="Roboto Light"/>
                <a:ea typeface="Roboto Light"/>
                <a:cs typeface="Roboto Light"/>
                <a:sym typeface="Roboto Light"/>
              </a:rPr>
              <a:t>entire</a:t>
            </a:r>
            <a:r>
              <a:rPr lang="en" sz="3000">
                <a:latin typeface="Roboto Light"/>
                <a:ea typeface="Roboto Light"/>
                <a:cs typeface="Roboto Light"/>
                <a:sym typeface="Roboto Light"/>
              </a:rPr>
              <a:t> program.</a:t>
            </a:r>
            <a:endParaRPr sz="3000">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endParaRPr sz="3000">
              <a:latin typeface="Roboto"/>
              <a:ea typeface="Roboto"/>
              <a:cs typeface="Roboto"/>
              <a:sym typeface="Roboto"/>
            </a:endParaRPr>
          </a:p>
          <a:p>
            <a:pPr marL="0" lvl="0" indent="0" algn="ctr" rtl="0">
              <a:spcBef>
                <a:spcPts val="0"/>
              </a:spcBef>
              <a:spcAft>
                <a:spcPts val="0"/>
              </a:spcAft>
              <a:buNone/>
            </a:pPr>
            <a:endParaRPr sz="3000">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00"/>
        <p:cNvGrpSpPr/>
        <p:nvPr/>
      </p:nvGrpSpPr>
      <p:grpSpPr>
        <a:xfrm>
          <a:off x="0" y="0"/>
          <a:ext cx="0" cy="0"/>
          <a:chOff x="0" y="0"/>
          <a:chExt cx="0" cy="0"/>
        </a:xfrm>
      </p:grpSpPr>
      <p:sp>
        <p:nvSpPr>
          <p:cNvPr id="2502" name="Google Shape;2502;p15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pic>
        <p:nvPicPr>
          <p:cNvPr id="6148" name="Picture 4" descr="Image result for questions gif&quot;">
            <a:extLst>
              <a:ext uri="{FF2B5EF4-FFF2-40B4-BE49-F238E27FC236}">
                <a16:creationId xmlns:a16="http://schemas.microsoft.com/office/drawing/2014/main" id="{D338C41A-F737-44A4-A35A-D81409D6C6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6844" y="807656"/>
            <a:ext cx="4710312" cy="35281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2507"/>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45"/>
        <p:cNvGrpSpPr/>
        <p:nvPr/>
      </p:nvGrpSpPr>
      <p:grpSpPr>
        <a:xfrm>
          <a:off x="0" y="0"/>
          <a:ext cx="0" cy="0"/>
          <a:chOff x="0" y="0"/>
          <a:chExt cx="0" cy="0"/>
        </a:xfrm>
      </p:grpSpPr>
      <p:sp>
        <p:nvSpPr>
          <p:cNvPr id="2046" name="Google Shape;2046;p1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Forewarning: This Is the Challenging Stuff</a:t>
            </a:r>
            <a:endParaRPr/>
          </a:p>
        </p:txBody>
      </p:sp>
      <p:sp>
        <p:nvSpPr>
          <p:cNvPr id="2047" name="Google Shape;2047;p12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The topics we’ll cover over the next three weeks will be challenging at times, but it’s also some of the most important material. This is when you’ll go from humble HTML/CSS hackers to employable full-stack engineers. Bring your A game!</a:t>
            </a:r>
            <a:endParaRPr/>
          </a:p>
        </p:txBody>
      </p:sp>
      <p:sp>
        <p:nvSpPr>
          <p:cNvPr id="2048" name="Google Shape;2048;p12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pic>
        <p:nvPicPr>
          <p:cNvPr id="2049" name="Google Shape;2049;p121"/>
          <p:cNvPicPr preferRelativeResize="0"/>
          <p:nvPr/>
        </p:nvPicPr>
        <p:blipFill rotWithShape="1">
          <a:blip r:embed="rId3">
            <a:alphaModFix/>
          </a:blip>
          <a:srcRect r="3381" b="3735"/>
          <a:stretch/>
        </p:blipFill>
        <p:spPr>
          <a:xfrm>
            <a:off x="3259450" y="1704200"/>
            <a:ext cx="2536350" cy="3092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53"/>
        <p:cNvGrpSpPr/>
        <p:nvPr/>
      </p:nvGrpSpPr>
      <p:grpSpPr>
        <a:xfrm>
          <a:off x="0" y="0"/>
          <a:ext cx="0" cy="0"/>
          <a:chOff x="0" y="0"/>
          <a:chExt cx="0" cy="0"/>
        </a:xfrm>
      </p:grpSpPr>
      <p:sp>
        <p:nvSpPr>
          <p:cNvPr id="2054" name="Google Shape;2054;p12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Tips for Success</a:t>
            </a:r>
            <a:endParaRPr/>
          </a:p>
        </p:txBody>
      </p:sp>
      <p:sp>
        <p:nvSpPr>
          <p:cNvPr id="2056" name="Google Shape;2056;p12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sp>
        <p:nvSpPr>
          <p:cNvPr id="2057" name="Google Shape;2057;p122"/>
          <p:cNvSpPr txBox="1">
            <a:spLocks noGrp="1"/>
          </p:cNvSpPr>
          <p:nvPr>
            <p:ph type="subTitle" idx="3"/>
          </p:nvPr>
        </p:nvSpPr>
        <p:spPr>
          <a:xfrm>
            <a:off x="-12300" y="13980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dirty="0"/>
              <a:t>Form a study group.</a:t>
            </a:r>
            <a:r>
              <a:rPr lang="en" sz="1200" dirty="0"/>
              <a:t> Get in the habit of explaining in-class exercises to one another, and work together on homework assignments.</a:t>
            </a:r>
            <a:endParaRPr sz="1200" dirty="0"/>
          </a:p>
        </p:txBody>
      </p:sp>
      <p:sp>
        <p:nvSpPr>
          <p:cNvPr id="2058" name="Google Shape;2058;p122"/>
          <p:cNvSpPr txBox="1">
            <a:spLocks noGrp="1"/>
          </p:cNvSpPr>
          <p:nvPr>
            <p:ph type="subTitle" idx="4"/>
          </p:nvPr>
        </p:nvSpPr>
        <p:spPr>
          <a:xfrm>
            <a:off x="-12300" y="2233538"/>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a:t>Take notes! </a:t>
            </a:r>
            <a:r>
              <a:rPr lang="en" sz="1200"/>
              <a:t>Jot down key concepts and ideas that come out of the in-class activities to help you keep things straight!</a:t>
            </a:r>
            <a:endParaRPr sz="1200"/>
          </a:p>
        </p:txBody>
      </p:sp>
      <p:sp>
        <p:nvSpPr>
          <p:cNvPr id="2059" name="Google Shape;2059;p122"/>
          <p:cNvSpPr txBox="1">
            <a:spLocks noGrp="1"/>
          </p:cNvSpPr>
          <p:nvPr>
            <p:ph type="subTitle" idx="5"/>
          </p:nvPr>
        </p:nvSpPr>
        <p:spPr>
          <a:xfrm>
            <a:off x="0" y="3069088"/>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a:t>Ask “conceptual” questions.</a:t>
            </a:r>
            <a:r>
              <a:rPr lang="en" sz="1200"/>
              <a:t> It’s important to understand the big picture, so if a key concept is confusing, be sure to ask about it!</a:t>
            </a:r>
            <a:endParaRPr sz="1200"/>
          </a:p>
        </p:txBody>
      </p:sp>
      <p:sp>
        <p:nvSpPr>
          <p:cNvPr id="2060" name="Google Shape;2060;p122"/>
          <p:cNvSpPr txBox="1">
            <a:spLocks noGrp="1"/>
          </p:cNvSpPr>
          <p:nvPr>
            <p:ph type="subTitle" idx="6"/>
          </p:nvPr>
        </p:nvSpPr>
        <p:spPr>
          <a:xfrm>
            <a:off x="-12300" y="3911788"/>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a:t>Come to office hours. </a:t>
            </a:r>
            <a:r>
              <a:rPr lang="en" sz="1200"/>
              <a:t>Seeking help during office hours will be increasingly valuable as the material becomes more complex. Come to these sessions and ask questions! We’re here to help you.</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64"/>
        <p:cNvGrpSpPr/>
        <p:nvPr/>
      </p:nvGrpSpPr>
      <p:grpSpPr>
        <a:xfrm>
          <a:off x="0" y="0"/>
          <a:ext cx="0" cy="0"/>
          <a:chOff x="0" y="0"/>
          <a:chExt cx="0" cy="0"/>
        </a:xfrm>
      </p:grpSpPr>
      <p:sp>
        <p:nvSpPr>
          <p:cNvPr id="2065" name="Google Shape;2065;p123"/>
          <p:cNvSpPr txBox="1">
            <a:spLocks noGrp="1"/>
          </p:cNvSpPr>
          <p:nvPr>
            <p:ph type="title"/>
          </p:nvPr>
        </p:nvSpPr>
        <p:spPr>
          <a:xfrm>
            <a:off x="237100" y="1783675"/>
            <a:ext cx="8595300" cy="792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3000" b="1">
                <a:latin typeface="Roboto"/>
                <a:ea typeface="Roboto"/>
                <a:cs typeface="Roboto"/>
                <a:sym typeface="Roboto"/>
              </a:rPr>
              <a:t>Want a Helpful Resource?</a:t>
            </a:r>
            <a:endParaRPr sz="3000" b="1">
              <a:latin typeface="Roboto"/>
              <a:ea typeface="Roboto"/>
              <a:cs typeface="Roboto"/>
              <a:sym typeface="Roboto"/>
            </a:endParaRPr>
          </a:p>
          <a:p>
            <a:pPr marL="0" lvl="0" indent="0" algn="ctr" rtl="0">
              <a:lnSpc>
                <a:spcPct val="115000"/>
              </a:lnSpc>
              <a:spcBef>
                <a:spcPts val="0"/>
              </a:spcBef>
              <a:spcAft>
                <a:spcPts val="0"/>
              </a:spcAft>
              <a:buClr>
                <a:schemeClr val="dk1"/>
              </a:buClr>
              <a:buSzPts val="1100"/>
              <a:buFont typeface="Arial"/>
              <a:buNone/>
            </a:pPr>
            <a:r>
              <a:rPr lang="en" sz="2400">
                <a:latin typeface="Roboto Light"/>
                <a:ea typeface="Roboto Light"/>
                <a:cs typeface="Roboto Light"/>
                <a:sym typeface="Roboto Light"/>
              </a:rPr>
              <a:t>Sign up for a Pluralsight trial account and take their </a:t>
            </a:r>
            <a:br>
              <a:rPr lang="en" sz="2400">
                <a:latin typeface="Roboto Light"/>
                <a:ea typeface="Roboto Light"/>
                <a:cs typeface="Roboto Light"/>
                <a:sym typeface="Roboto Light"/>
              </a:rPr>
            </a:br>
            <a:r>
              <a:rPr lang="en" sz="2400">
                <a:latin typeface="Roboto Light"/>
                <a:ea typeface="Roboto Light"/>
                <a:cs typeface="Roboto Light"/>
                <a:sym typeface="Roboto Light"/>
              </a:rPr>
              <a:t>Building Blocks of Express.js course. </a:t>
            </a:r>
            <a:endParaRPr sz="2400">
              <a:latin typeface="Roboto Light"/>
              <a:ea typeface="Roboto Light"/>
              <a:cs typeface="Roboto Light"/>
              <a:sym typeface="Roboto Light"/>
            </a:endParaRPr>
          </a:p>
          <a:p>
            <a:pPr marL="0" lvl="0" indent="0" algn="ctr" rtl="0">
              <a:lnSpc>
                <a:spcPct val="115000"/>
              </a:lnSpc>
              <a:spcBef>
                <a:spcPts val="0"/>
              </a:spcBef>
              <a:spcAft>
                <a:spcPts val="0"/>
              </a:spcAft>
              <a:buClr>
                <a:schemeClr val="dk1"/>
              </a:buClr>
              <a:buSzPts val="1100"/>
              <a:buFont typeface="Arial"/>
              <a:buNone/>
            </a:pPr>
            <a:r>
              <a:rPr lang="en" sz="2400" u="sng">
                <a:solidFill>
                  <a:srgbClr val="0000FF"/>
                </a:solidFill>
                <a:latin typeface="Roboto Light"/>
                <a:ea typeface="Roboto Light"/>
                <a:cs typeface="Roboto Light"/>
                <a:sym typeface="Roboto Light"/>
                <a:hlinkClick r:id="rId3"/>
              </a:rPr>
              <a:t>pluralsight.com</a:t>
            </a:r>
            <a:endParaRPr sz="2400">
              <a:solidFill>
                <a:srgbClr val="0000FF"/>
              </a:solidFill>
              <a:latin typeface="Roboto Light"/>
              <a:ea typeface="Roboto Light"/>
              <a:cs typeface="Roboto Light"/>
              <a:sym typeface="Roboto Light"/>
            </a:endParaRPr>
          </a:p>
          <a:p>
            <a:pPr marL="0" lvl="0" indent="0" algn="ctr" rtl="0">
              <a:lnSpc>
                <a:spcPct val="115000"/>
              </a:lnSpc>
              <a:spcBef>
                <a:spcPts val="0"/>
              </a:spcBef>
              <a:spcAft>
                <a:spcPts val="0"/>
              </a:spcAft>
              <a:buNone/>
            </a:pPr>
            <a:endParaRPr sz="2400">
              <a:latin typeface="Roboto Light"/>
              <a:ea typeface="Roboto Light"/>
              <a:cs typeface="Roboto Light"/>
              <a:sym typeface="Roboto Light"/>
            </a:endParaRPr>
          </a:p>
        </p:txBody>
      </p:sp>
      <p:sp>
        <p:nvSpPr>
          <p:cNvPr id="2066" name="Google Shape;2066;p12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70"/>
        <p:cNvGrpSpPr/>
        <p:nvPr/>
      </p:nvGrpSpPr>
      <p:grpSpPr>
        <a:xfrm>
          <a:off x="0" y="0"/>
          <a:ext cx="0" cy="0"/>
          <a:chOff x="0" y="0"/>
          <a:chExt cx="0" cy="0"/>
        </a:xfrm>
      </p:grpSpPr>
      <p:sp>
        <p:nvSpPr>
          <p:cNvPr id="2071" name="Google Shape;2071;p12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Be Confident!</a:t>
            </a:r>
            <a:endParaRPr/>
          </a:p>
        </p:txBody>
      </p:sp>
      <p:sp>
        <p:nvSpPr>
          <p:cNvPr id="2072" name="Google Shape;2072;p124"/>
          <p:cNvSpPr txBox="1">
            <a:spLocks noGrp="1"/>
          </p:cNvSpPr>
          <p:nvPr>
            <p:ph type="subTitle" idx="1"/>
          </p:nvPr>
        </p:nvSpPr>
        <p:spPr>
          <a:xfrm>
            <a:off x="0" y="675975"/>
            <a:ext cx="51525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Remember: If you’ve made it this far, you’ve proven that you have what it takes to succeed. Keep going!</a:t>
            </a:r>
            <a:endParaRPr/>
          </a:p>
        </p:txBody>
      </p:sp>
      <p:sp>
        <p:nvSpPr>
          <p:cNvPr id="2073" name="Google Shape;2073;p12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pic>
        <p:nvPicPr>
          <p:cNvPr id="1026" name="Picture 2" descr="Image result for confidence gif&quot;">
            <a:extLst>
              <a:ext uri="{FF2B5EF4-FFF2-40B4-BE49-F238E27FC236}">
                <a16:creationId xmlns:a16="http://schemas.microsoft.com/office/drawing/2014/main" id="{0A89EE55-FDC7-48CC-ADED-13220F1D440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634154" y="1718530"/>
            <a:ext cx="4572000" cy="2562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2079"/>
        <p:cNvGrpSpPr/>
        <p:nvPr/>
      </p:nvGrpSpPr>
      <p:grpSpPr>
        <a:xfrm>
          <a:off x="0" y="0"/>
          <a:ext cx="0" cy="0"/>
          <a:chOff x="0" y="0"/>
          <a:chExt cx="0" cy="0"/>
        </a:xfrm>
      </p:grpSpPr>
      <p:sp>
        <p:nvSpPr>
          <p:cNvPr id="2080" name="Google Shape;2080;p12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 to Node Servers</a:t>
            </a:r>
            <a:endParaRPr/>
          </a:p>
        </p:txBody>
      </p:sp>
      <p:sp>
        <p:nvSpPr>
          <p:cNvPr id="2081" name="Google Shape;2081;p125"/>
          <p:cNvSpPr txBox="1">
            <a:spLocks noGrp="1"/>
          </p:cNvSpPr>
          <p:nvPr>
            <p:ph type="title"/>
          </p:nvPr>
        </p:nvSpPr>
        <p:spPr>
          <a:xfrm>
            <a:off x="274350" y="1738575"/>
            <a:ext cx="8595300" cy="13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000" b="1">
                <a:latin typeface="Roboto"/>
                <a:ea typeface="Roboto"/>
                <a:cs typeface="Roboto"/>
                <a:sym typeface="Roboto"/>
              </a:rPr>
              <a:t>Remember Our Mantra:</a:t>
            </a:r>
            <a:endParaRPr sz="3000" b="1">
              <a:latin typeface="Roboto"/>
              <a:ea typeface="Roboto"/>
              <a:cs typeface="Roboto"/>
              <a:sym typeface="Roboto"/>
            </a:endParaRPr>
          </a:p>
          <a:p>
            <a:pPr marL="0" lvl="0" indent="0" algn="ctr" rtl="0">
              <a:spcBef>
                <a:spcPts val="0"/>
              </a:spcBef>
              <a:spcAft>
                <a:spcPts val="0"/>
              </a:spcAft>
              <a:buNone/>
            </a:pPr>
            <a:r>
              <a:rPr lang="en" sz="3000">
                <a:latin typeface="Roboto Light"/>
                <a:ea typeface="Roboto Light"/>
                <a:cs typeface="Roboto Light"/>
                <a:sym typeface="Roboto Light"/>
              </a:rPr>
              <a:t>When it comes to web development…</a:t>
            </a:r>
            <a:endParaRPr sz="3000">
              <a:latin typeface="Roboto Light"/>
              <a:ea typeface="Roboto Light"/>
              <a:cs typeface="Roboto Light"/>
              <a:sym typeface="Roboto Light"/>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170</TotalTime>
  <Words>2001</Words>
  <Application>Microsoft Macintosh PowerPoint</Application>
  <PresentationFormat>On-screen Show (16:9)</PresentationFormat>
  <Paragraphs>286</Paragraphs>
  <Slides>41</Slides>
  <Notes>41</Notes>
  <HiddenSlides>7</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41</vt:i4>
      </vt:variant>
    </vt:vector>
  </HeadingPairs>
  <TitlesOfParts>
    <vt:vector size="52" baseType="lpstr">
      <vt:lpstr>Roboto Thin</vt:lpstr>
      <vt:lpstr>Roboto Light</vt:lpstr>
      <vt:lpstr>Inconsolata</vt:lpstr>
      <vt:lpstr>Calibri</vt:lpstr>
      <vt:lpstr>Roboto Medium</vt:lpstr>
      <vt:lpstr>Amatic SC</vt:lpstr>
      <vt:lpstr>Roboto</vt:lpstr>
      <vt:lpstr>Arial</vt:lpstr>
      <vt:lpstr>Simple Light</vt:lpstr>
      <vt:lpstr>1_Unbranded</vt:lpstr>
      <vt:lpstr>1_Unbranded</vt:lpstr>
      <vt:lpstr>Lesson 11.1</vt:lpstr>
      <vt:lpstr>A new face in the classroom</vt:lpstr>
      <vt:lpstr>A Moment of Caution</vt:lpstr>
      <vt:lpstr>PowerPoint Presentation</vt:lpstr>
      <vt:lpstr>Forewarning: This Is the Challenging Stuff</vt:lpstr>
      <vt:lpstr>Tips for Success</vt:lpstr>
      <vt:lpstr>Want a Helpful Resource? Sign up for a Pluralsight trial account and take their  Building Blocks of Express.js course.  pluralsight.com </vt:lpstr>
      <vt:lpstr>Be Confident!</vt:lpstr>
      <vt:lpstr>Remember Our Mantra: When it comes to web development…</vt:lpstr>
      <vt:lpstr>I know nothing.</vt:lpstr>
      <vt:lpstr>PowerPoint Presentation</vt:lpstr>
      <vt:lpstr>So Let’s Begin</vt:lpstr>
      <vt:lpstr>Remind Me Again</vt:lpstr>
      <vt:lpstr>What Is a Server? </vt:lpstr>
      <vt:lpstr>Remind Me Again</vt:lpstr>
      <vt:lpstr>Server-Side Code in Action!</vt:lpstr>
      <vt:lpstr>Remind Me Again</vt:lpstr>
      <vt:lpstr>What Is a Client?</vt:lpstr>
      <vt:lpstr>Remind Me Again</vt:lpstr>
      <vt:lpstr>HTTP/HTTPS </vt:lpstr>
      <vt:lpstr>Full-Stack Development</vt:lpstr>
      <vt:lpstr>Full-Stack Development</vt:lpstr>
      <vt:lpstr>Deep Dive into Servers</vt:lpstr>
      <vt:lpstr>Visualizing Servers</vt:lpstr>
      <vt:lpstr>Visualizing Servers</vt:lpstr>
      <vt:lpstr>Visualizing Servers </vt:lpstr>
      <vt:lpstr>Where Do Servers Live?  </vt:lpstr>
      <vt:lpstr>Servers During Development</vt:lpstr>
      <vt:lpstr>PowerPoint Presentation</vt:lpstr>
      <vt:lpstr>Building a Server  </vt:lpstr>
      <vt:lpstr>Building a Server</vt:lpstr>
      <vt:lpstr>Your Server: A Big Box</vt:lpstr>
      <vt:lpstr>Inside the Box: Connections</vt:lpstr>
      <vt:lpstr>Inside the Box: Parsing</vt:lpstr>
      <vt:lpstr>Inside the Box: Routing</vt:lpstr>
      <vt:lpstr>Inside the Box: Sending Files</vt:lpstr>
      <vt:lpstr>Inside the Box: Receiving Posts</vt:lpstr>
      <vt:lpstr>Inside the Box: Performing Logic</vt:lpstr>
      <vt:lpstr>Inside the Box: And More!</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11.1</dc:title>
  <cp:lastModifiedBy>Spencer Shadley</cp:lastModifiedBy>
  <cp:revision>19</cp:revision>
  <dcterms:modified xsi:type="dcterms:W3CDTF">2020-02-05T01:21:06Z</dcterms:modified>
</cp:coreProperties>
</file>